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6"/>
  </p:notesMasterIdLst>
  <p:sldIdLst>
    <p:sldId id="256" r:id="rId2"/>
    <p:sldId id="257" r:id="rId3"/>
    <p:sldId id="275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8" r:id="rId13"/>
    <p:sldId id="259" r:id="rId14"/>
    <p:sldId id="273" r:id="rId15"/>
    <p:sldId id="270" r:id="rId16"/>
    <p:sldId id="271" r:id="rId17"/>
    <p:sldId id="272" r:id="rId18"/>
    <p:sldId id="269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4" r:id="rId28"/>
    <p:sldId id="283" r:id="rId29"/>
    <p:sldId id="284" r:id="rId30"/>
    <p:sldId id="285" r:id="rId31"/>
    <p:sldId id="286" r:id="rId32"/>
    <p:sldId id="295" r:id="rId33"/>
    <p:sldId id="296" r:id="rId34"/>
    <p:sldId id="288" r:id="rId35"/>
    <p:sldId id="287" r:id="rId36"/>
    <p:sldId id="289" r:id="rId37"/>
    <p:sldId id="290" r:id="rId38"/>
    <p:sldId id="291" r:id="rId39"/>
    <p:sldId id="292" r:id="rId40"/>
    <p:sldId id="293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1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5" r:id="rId65"/>
    <p:sldId id="331" r:id="rId66"/>
    <p:sldId id="332" r:id="rId67"/>
    <p:sldId id="342" r:id="rId68"/>
    <p:sldId id="320" r:id="rId69"/>
    <p:sldId id="321" r:id="rId70"/>
    <p:sldId id="322" r:id="rId71"/>
    <p:sldId id="323" r:id="rId72"/>
    <p:sldId id="327" r:id="rId73"/>
    <p:sldId id="328" r:id="rId74"/>
    <p:sldId id="329" r:id="rId75"/>
    <p:sldId id="330" r:id="rId76"/>
    <p:sldId id="336" r:id="rId77"/>
    <p:sldId id="324" r:id="rId78"/>
    <p:sldId id="326" r:id="rId79"/>
    <p:sldId id="343" r:id="rId80"/>
    <p:sldId id="334" r:id="rId81"/>
    <p:sldId id="335" r:id="rId82"/>
    <p:sldId id="333" r:id="rId83"/>
    <p:sldId id="337" r:id="rId84"/>
    <p:sldId id="338" r:id="rId85"/>
    <p:sldId id="339" r:id="rId86"/>
    <p:sldId id="340" r:id="rId87"/>
    <p:sldId id="341" r:id="rId88"/>
    <p:sldId id="344" r:id="rId89"/>
    <p:sldId id="345" r:id="rId90"/>
    <p:sldId id="346" r:id="rId91"/>
    <p:sldId id="347" r:id="rId92"/>
    <p:sldId id="349" r:id="rId93"/>
    <p:sldId id="348" r:id="rId94"/>
    <p:sldId id="350" r:id="rId95"/>
    <p:sldId id="351" r:id="rId96"/>
    <p:sldId id="352" r:id="rId97"/>
    <p:sldId id="357" r:id="rId98"/>
    <p:sldId id="353" r:id="rId99"/>
    <p:sldId id="356" r:id="rId100"/>
    <p:sldId id="355" r:id="rId101"/>
    <p:sldId id="354" r:id="rId102"/>
    <p:sldId id="358" r:id="rId103"/>
    <p:sldId id="360" r:id="rId104"/>
    <p:sldId id="359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260" r:id="rId1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0" autoAdjust="0"/>
    <p:restoredTop sz="81903" autoAdjust="0"/>
  </p:normalViewPr>
  <p:slideViewPr>
    <p:cSldViewPr>
      <p:cViewPr varScale="1">
        <p:scale>
          <a:sx n="85" d="100"/>
          <a:sy n="85" d="100"/>
        </p:scale>
        <p:origin x="84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4E1C2-D937-452A-944D-BCA4FB0420C0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B1B70D1-2897-4C5B-9070-1631288A5A1B}">
      <dgm:prSet phldrT="[텍스트]"/>
      <dgm:spPr/>
      <dgm:t>
        <a:bodyPr/>
        <a:lstStyle/>
        <a:p>
          <a:r>
            <a:rPr lang="en-US" dirty="0" smtClean="0"/>
            <a:t>NLP</a:t>
          </a:r>
          <a:endParaRPr lang="en-US" dirty="0"/>
        </a:p>
      </dgm:t>
    </dgm:pt>
    <dgm:pt modelId="{814AA1CF-77DC-4C00-B72D-16B596CF016B}" type="parTrans" cxnId="{63DB6968-BB9C-4F26-8326-6A5751C1788F}">
      <dgm:prSet/>
      <dgm:spPr/>
      <dgm:t>
        <a:bodyPr/>
        <a:lstStyle/>
        <a:p>
          <a:endParaRPr lang="en-US"/>
        </a:p>
      </dgm:t>
    </dgm:pt>
    <dgm:pt modelId="{C2CC0491-B15A-4BC7-9C21-67C8918C4738}" type="sibTrans" cxnId="{63DB6968-BB9C-4F26-8326-6A5751C1788F}">
      <dgm:prSet/>
      <dgm:spPr/>
      <dgm:t>
        <a:bodyPr/>
        <a:lstStyle/>
        <a:p>
          <a:endParaRPr lang="en-US"/>
        </a:p>
      </dgm:t>
    </dgm:pt>
    <dgm:pt modelId="{55FDAE82-3FE0-4909-BFCC-92B442C7E32E}">
      <dgm:prSet phldrT="[텍스트]"/>
      <dgm:spPr/>
      <dgm:t>
        <a:bodyPr/>
        <a:lstStyle/>
        <a:p>
          <a:r>
            <a:rPr lang="en-US" dirty="0" smtClean="0"/>
            <a:t>Computer Science</a:t>
          </a:r>
          <a:endParaRPr lang="en-US" dirty="0"/>
        </a:p>
      </dgm:t>
    </dgm:pt>
    <dgm:pt modelId="{FC9EFDD8-7D90-4CD4-B422-9F389BE1DDFC}" type="parTrans" cxnId="{E47A8A72-06CD-4047-8E99-1983E6ECDC8E}">
      <dgm:prSet/>
      <dgm:spPr/>
      <dgm:t>
        <a:bodyPr/>
        <a:lstStyle/>
        <a:p>
          <a:endParaRPr lang="en-US"/>
        </a:p>
      </dgm:t>
    </dgm:pt>
    <dgm:pt modelId="{0F1F03B4-0722-4321-8016-B8D119A4A4EB}" type="sibTrans" cxnId="{E47A8A72-06CD-4047-8E99-1983E6ECDC8E}">
      <dgm:prSet/>
      <dgm:spPr/>
      <dgm:t>
        <a:bodyPr/>
        <a:lstStyle/>
        <a:p>
          <a:endParaRPr lang="en-US"/>
        </a:p>
      </dgm:t>
    </dgm:pt>
    <dgm:pt modelId="{24830E23-402C-413C-9B66-78D4C894D6FF}">
      <dgm:prSet phldrT="[텍스트]"/>
      <dgm:spPr/>
      <dgm:t>
        <a:bodyPr/>
        <a:lstStyle/>
        <a:p>
          <a:r>
            <a:rPr lang="en-US" dirty="0" smtClean="0"/>
            <a:t>Artificial Intelligence</a:t>
          </a:r>
          <a:endParaRPr lang="en-US" dirty="0"/>
        </a:p>
      </dgm:t>
    </dgm:pt>
    <dgm:pt modelId="{6774830A-E570-448D-AE03-CBB6D382DFC1}" type="parTrans" cxnId="{59F980DD-23B3-43B9-B440-59D415E9CF95}">
      <dgm:prSet/>
      <dgm:spPr/>
      <dgm:t>
        <a:bodyPr/>
        <a:lstStyle/>
        <a:p>
          <a:endParaRPr lang="en-US"/>
        </a:p>
      </dgm:t>
    </dgm:pt>
    <dgm:pt modelId="{AEDE922E-1B23-4535-819E-D538D8B808F6}" type="sibTrans" cxnId="{59F980DD-23B3-43B9-B440-59D415E9CF95}">
      <dgm:prSet/>
      <dgm:spPr/>
      <dgm:t>
        <a:bodyPr/>
        <a:lstStyle/>
        <a:p>
          <a:endParaRPr lang="en-US"/>
        </a:p>
      </dgm:t>
    </dgm:pt>
    <dgm:pt modelId="{A1EAFD78-F432-42CD-B7B0-769C70FA5765}">
      <dgm:prSet phldrT="[텍스트]"/>
      <dgm:spPr/>
      <dgm:t>
        <a:bodyPr/>
        <a:lstStyle/>
        <a:p>
          <a:r>
            <a:rPr lang="en-US" dirty="0" smtClean="0"/>
            <a:t>Linguistics</a:t>
          </a:r>
          <a:endParaRPr lang="en-US" dirty="0"/>
        </a:p>
      </dgm:t>
    </dgm:pt>
    <dgm:pt modelId="{3174649C-4889-41E4-A174-ABCB5FF846C3}" type="parTrans" cxnId="{F986FE96-FA82-43A5-AC0E-78313884973D}">
      <dgm:prSet/>
      <dgm:spPr/>
      <dgm:t>
        <a:bodyPr/>
        <a:lstStyle/>
        <a:p>
          <a:endParaRPr lang="en-US"/>
        </a:p>
      </dgm:t>
    </dgm:pt>
    <dgm:pt modelId="{5668E619-DAD7-4FCC-AB46-522C6832A010}" type="sibTrans" cxnId="{F986FE96-FA82-43A5-AC0E-78313884973D}">
      <dgm:prSet/>
      <dgm:spPr/>
      <dgm:t>
        <a:bodyPr/>
        <a:lstStyle/>
        <a:p>
          <a:endParaRPr lang="en-US"/>
        </a:p>
      </dgm:t>
    </dgm:pt>
    <dgm:pt modelId="{793C0CD2-222B-468C-8DE3-2D1EE1C784D8}" type="pres">
      <dgm:prSet presAssocID="{6774E1C2-D937-452A-944D-BCA4FB0420C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63D0F5C-C4E0-4581-B40C-E58F51DFB21A}" type="pres">
      <dgm:prSet presAssocID="{4B1B70D1-2897-4C5B-9070-1631288A5A1B}" presName="centerShape" presStyleLbl="node0" presStyleIdx="0" presStyleCnt="1"/>
      <dgm:spPr/>
    </dgm:pt>
    <dgm:pt modelId="{DED156A7-0A86-44C9-B6A3-5BE58C6B88B8}" type="pres">
      <dgm:prSet presAssocID="{FC9EFDD8-7D90-4CD4-B422-9F389BE1DDFC}" presName="parTrans" presStyleLbl="bgSibTrans2D1" presStyleIdx="0" presStyleCnt="3"/>
      <dgm:spPr/>
    </dgm:pt>
    <dgm:pt modelId="{90B233AD-3EE5-412D-8F47-56E1047DF9EF}" type="pres">
      <dgm:prSet presAssocID="{55FDAE82-3FE0-4909-BFCC-92B442C7E32E}" presName="node" presStyleLbl="node1" presStyleIdx="0" presStyleCnt="3">
        <dgm:presLayoutVars>
          <dgm:bulletEnabled val="1"/>
        </dgm:presLayoutVars>
      </dgm:prSet>
      <dgm:spPr/>
    </dgm:pt>
    <dgm:pt modelId="{5AEED197-F9BB-4710-8627-A0A590DB19BF}" type="pres">
      <dgm:prSet presAssocID="{6774830A-E570-448D-AE03-CBB6D382DFC1}" presName="parTrans" presStyleLbl="bgSibTrans2D1" presStyleIdx="1" presStyleCnt="3"/>
      <dgm:spPr/>
    </dgm:pt>
    <dgm:pt modelId="{CC4319A5-3C0A-4133-8D30-58E714305C64}" type="pres">
      <dgm:prSet presAssocID="{24830E23-402C-413C-9B66-78D4C894D6FF}" presName="node" presStyleLbl="node1" presStyleIdx="1" presStyleCnt="3">
        <dgm:presLayoutVars>
          <dgm:bulletEnabled val="1"/>
        </dgm:presLayoutVars>
      </dgm:prSet>
      <dgm:spPr/>
    </dgm:pt>
    <dgm:pt modelId="{D628EB29-4138-4392-B614-85F5DA1B07C7}" type="pres">
      <dgm:prSet presAssocID="{3174649C-4889-41E4-A174-ABCB5FF846C3}" presName="parTrans" presStyleLbl="bgSibTrans2D1" presStyleIdx="2" presStyleCnt="3"/>
      <dgm:spPr/>
    </dgm:pt>
    <dgm:pt modelId="{DB36A456-4725-4A25-A84C-5AB857CB4D4B}" type="pres">
      <dgm:prSet presAssocID="{A1EAFD78-F432-42CD-B7B0-769C70FA5765}" presName="node" presStyleLbl="node1" presStyleIdx="2" presStyleCnt="3">
        <dgm:presLayoutVars>
          <dgm:bulletEnabled val="1"/>
        </dgm:presLayoutVars>
      </dgm:prSet>
      <dgm:spPr/>
    </dgm:pt>
  </dgm:ptLst>
  <dgm:cxnLst>
    <dgm:cxn modelId="{ABCA95AF-E0E7-4586-BFF8-2BB0E2FE790A}" type="presOf" srcId="{55FDAE82-3FE0-4909-BFCC-92B442C7E32E}" destId="{90B233AD-3EE5-412D-8F47-56E1047DF9EF}" srcOrd="0" destOrd="0" presId="urn:microsoft.com/office/officeart/2005/8/layout/radial4"/>
    <dgm:cxn modelId="{E47A8A72-06CD-4047-8E99-1983E6ECDC8E}" srcId="{4B1B70D1-2897-4C5B-9070-1631288A5A1B}" destId="{55FDAE82-3FE0-4909-BFCC-92B442C7E32E}" srcOrd="0" destOrd="0" parTransId="{FC9EFDD8-7D90-4CD4-B422-9F389BE1DDFC}" sibTransId="{0F1F03B4-0722-4321-8016-B8D119A4A4EB}"/>
    <dgm:cxn modelId="{F480291A-E3D8-4DF0-BDA9-E17DB8A91F3D}" type="presOf" srcId="{3174649C-4889-41E4-A174-ABCB5FF846C3}" destId="{D628EB29-4138-4392-B614-85F5DA1B07C7}" srcOrd="0" destOrd="0" presId="urn:microsoft.com/office/officeart/2005/8/layout/radial4"/>
    <dgm:cxn modelId="{27421291-F64C-49F8-90F4-227DF25399E2}" type="presOf" srcId="{6774830A-E570-448D-AE03-CBB6D382DFC1}" destId="{5AEED197-F9BB-4710-8627-A0A590DB19BF}" srcOrd="0" destOrd="0" presId="urn:microsoft.com/office/officeart/2005/8/layout/radial4"/>
    <dgm:cxn modelId="{63DB6968-BB9C-4F26-8326-6A5751C1788F}" srcId="{6774E1C2-D937-452A-944D-BCA4FB0420C0}" destId="{4B1B70D1-2897-4C5B-9070-1631288A5A1B}" srcOrd="0" destOrd="0" parTransId="{814AA1CF-77DC-4C00-B72D-16B596CF016B}" sibTransId="{C2CC0491-B15A-4BC7-9C21-67C8918C4738}"/>
    <dgm:cxn modelId="{1C060137-E4D0-4E18-9A48-A8F57C119B86}" type="presOf" srcId="{24830E23-402C-413C-9B66-78D4C894D6FF}" destId="{CC4319A5-3C0A-4133-8D30-58E714305C64}" srcOrd="0" destOrd="0" presId="urn:microsoft.com/office/officeart/2005/8/layout/radial4"/>
    <dgm:cxn modelId="{65E7BDCB-C45B-465B-84A3-2058E5819E20}" type="presOf" srcId="{6774E1C2-D937-452A-944D-BCA4FB0420C0}" destId="{793C0CD2-222B-468C-8DE3-2D1EE1C784D8}" srcOrd="0" destOrd="0" presId="urn:microsoft.com/office/officeart/2005/8/layout/radial4"/>
    <dgm:cxn modelId="{1D8A7095-67AD-49E1-B286-0797251537FD}" type="presOf" srcId="{4B1B70D1-2897-4C5B-9070-1631288A5A1B}" destId="{F63D0F5C-C4E0-4581-B40C-E58F51DFB21A}" srcOrd="0" destOrd="0" presId="urn:microsoft.com/office/officeart/2005/8/layout/radial4"/>
    <dgm:cxn modelId="{8CC2D113-B265-4AE7-95F5-DD966ED047DA}" type="presOf" srcId="{A1EAFD78-F432-42CD-B7B0-769C70FA5765}" destId="{DB36A456-4725-4A25-A84C-5AB857CB4D4B}" srcOrd="0" destOrd="0" presId="urn:microsoft.com/office/officeart/2005/8/layout/radial4"/>
    <dgm:cxn modelId="{59F980DD-23B3-43B9-B440-59D415E9CF95}" srcId="{4B1B70D1-2897-4C5B-9070-1631288A5A1B}" destId="{24830E23-402C-413C-9B66-78D4C894D6FF}" srcOrd="1" destOrd="0" parTransId="{6774830A-E570-448D-AE03-CBB6D382DFC1}" sibTransId="{AEDE922E-1B23-4535-819E-D538D8B808F6}"/>
    <dgm:cxn modelId="{F986FE96-FA82-43A5-AC0E-78313884973D}" srcId="{4B1B70D1-2897-4C5B-9070-1631288A5A1B}" destId="{A1EAFD78-F432-42CD-B7B0-769C70FA5765}" srcOrd="2" destOrd="0" parTransId="{3174649C-4889-41E4-A174-ABCB5FF846C3}" sibTransId="{5668E619-DAD7-4FCC-AB46-522C6832A010}"/>
    <dgm:cxn modelId="{89FA3BCF-843F-423B-A2E8-9DFF817A4F2E}" type="presOf" srcId="{FC9EFDD8-7D90-4CD4-B422-9F389BE1DDFC}" destId="{DED156A7-0A86-44C9-B6A3-5BE58C6B88B8}" srcOrd="0" destOrd="0" presId="urn:microsoft.com/office/officeart/2005/8/layout/radial4"/>
    <dgm:cxn modelId="{ED8D828F-0C52-44F3-815C-FEC8A3E03F54}" type="presParOf" srcId="{793C0CD2-222B-468C-8DE3-2D1EE1C784D8}" destId="{F63D0F5C-C4E0-4581-B40C-E58F51DFB21A}" srcOrd="0" destOrd="0" presId="urn:microsoft.com/office/officeart/2005/8/layout/radial4"/>
    <dgm:cxn modelId="{C0F92005-E950-4122-8A13-D75DC4A29F19}" type="presParOf" srcId="{793C0CD2-222B-468C-8DE3-2D1EE1C784D8}" destId="{DED156A7-0A86-44C9-B6A3-5BE58C6B88B8}" srcOrd="1" destOrd="0" presId="urn:microsoft.com/office/officeart/2005/8/layout/radial4"/>
    <dgm:cxn modelId="{8DFD111F-856C-429E-AD45-A33EB672FE62}" type="presParOf" srcId="{793C0CD2-222B-468C-8DE3-2D1EE1C784D8}" destId="{90B233AD-3EE5-412D-8F47-56E1047DF9EF}" srcOrd="2" destOrd="0" presId="urn:microsoft.com/office/officeart/2005/8/layout/radial4"/>
    <dgm:cxn modelId="{09ED5571-E59C-4BBF-958B-353494AAF00A}" type="presParOf" srcId="{793C0CD2-222B-468C-8DE3-2D1EE1C784D8}" destId="{5AEED197-F9BB-4710-8627-A0A590DB19BF}" srcOrd="3" destOrd="0" presId="urn:microsoft.com/office/officeart/2005/8/layout/radial4"/>
    <dgm:cxn modelId="{AA55995F-160A-44B6-A924-D4516C6A6651}" type="presParOf" srcId="{793C0CD2-222B-468C-8DE3-2D1EE1C784D8}" destId="{CC4319A5-3C0A-4133-8D30-58E714305C64}" srcOrd="4" destOrd="0" presId="urn:microsoft.com/office/officeart/2005/8/layout/radial4"/>
    <dgm:cxn modelId="{3E8F4643-85F9-4065-A04D-FC73692C737D}" type="presParOf" srcId="{793C0CD2-222B-468C-8DE3-2D1EE1C784D8}" destId="{D628EB29-4138-4392-B614-85F5DA1B07C7}" srcOrd="5" destOrd="0" presId="urn:microsoft.com/office/officeart/2005/8/layout/radial4"/>
    <dgm:cxn modelId="{D7FD69E7-8C56-4F6F-8E66-68628A0E6CAE}" type="presParOf" srcId="{793C0CD2-222B-468C-8DE3-2D1EE1C784D8}" destId="{DB36A456-4725-4A25-A84C-5AB857CB4D4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D0F5C-C4E0-4581-B40C-E58F51DFB21A}">
      <dsp:nvSpPr>
        <dsp:cNvPr id="0" name=""/>
        <dsp:cNvSpPr/>
      </dsp:nvSpPr>
      <dsp:spPr>
        <a:xfrm>
          <a:off x="2964951" y="2544675"/>
          <a:ext cx="2134992" cy="21349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NLP</a:t>
          </a:r>
          <a:endParaRPr lang="en-US" sz="6200" kern="1200" dirty="0"/>
        </a:p>
      </dsp:txBody>
      <dsp:txXfrm>
        <a:off x="3277613" y="2857337"/>
        <a:ext cx="1509668" cy="1509668"/>
      </dsp:txXfrm>
    </dsp:sp>
    <dsp:sp modelId="{DED156A7-0A86-44C9-B6A3-5BE58C6B88B8}">
      <dsp:nvSpPr>
        <dsp:cNvPr id="0" name=""/>
        <dsp:cNvSpPr/>
      </dsp:nvSpPr>
      <dsp:spPr>
        <a:xfrm rot="12900000">
          <a:off x="1590758" y="2171448"/>
          <a:ext cx="1637236" cy="608472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233AD-3EE5-412D-8F47-56E1047DF9EF}">
      <dsp:nvSpPr>
        <dsp:cNvPr id="0" name=""/>
        <dsp:cNvSpPr/>
      </dsp:nvSpPr>
      <dsp:spPr>
        <a:xfrm>
          <a:off x="724682" y="1194847"/>
          <a:ext cx="2028242" cy="16225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Computer Science</a:t>
          </a:r>
          <a:endParaRPr lang="en-US" sz="2700" kern="1200" dirty="0"/>
        </a:p>
      </dsp:txBody>
      <dsp:txXfrm>
        <a:off x="772206" y="1242371"/>
        <a:ext cx="1933194" cy="1527546"/>
      </dsp:txXfrm>
    </dsp:sp>
    <dsp:sp modelId="{5AEED197-F9BB-4710-8627-A0A590DB19BF}">
      <dsp:nvSpPr>
        <dsp:cNvPr id="0" name=""/>
        <dsp:cNvSpPr/>
      </dsp:nvSpPr>
      <dsp:spPr>
        <a:xfrm rot="16200000">
          <a:off x="3213829" y="1326531"/>
          <a:ext cx="1637236" cy="608472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319A5-3C0A-4133-8D30-58E714305C64}">
      <dsp:nvSpPr>
        <dsp:cNvPr id="0" name=""/>
        <dsp:cNvSpPr/>
      </dsp:nvSpPr>
      <dsp:spPr>
        <a:xfrm>
          <a:off x="3018326" y="852"/>
          <a:ext cx="2028242" cy="16225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Artificial Intelligence</a:t>
          </a:r>
          <a:endParaRPr lang="en-US" sz="2700" kern="1200" dirty="0"/>
        </a:p>
      </dsp:txBody>
      <dsp:txXfrm>
        <a:off x="3065850" y="48376"/>
        <a:ext cx="1933194" cy="1527546"/>
      </dsp:txXfrm>
    </dsp:sp>
    <dsp:sp modelId="{D628EB29-4138-4392-B614-85F5DA1B07C7}">
      <dsp:nvSpPr>
        <dsp:cNvPr id="0" name=""/>
        <dsp:cNvSpPr/>
      </dsp:nvSpPr>
      <dsp:spPr>
        <a:xfrm rot="19500000">
          <a:off x="4836900" y="2171448"/>
          <a:ext cx="1637236" cy="608472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6A456-4725-4A25-A84C-5AB857CB4D4B}">
      <dsp:nvSpPr>
        <dsp:cNvPr id="0" name=""/>
        <dsp:cNvSpPr/>
      </dsp:nvSpPr>
      <dsp:spPr>
        <a:xfrm>
          <a:off x="5311970" y="1194847"/>
          <a:ext cx="2028242" cy="16225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Linguistics</a:t>
          </a:r>
          <a:endParaRPr lang="en-US" sz="2700" kern="1200" dirty="0"/>
        </a:p>
      </dsp:txBody>
      <dsp:txXfrm>
        <a:off x="5359494" y="1242371"/>
        <a:ext cx="1933194" cy="1527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065CF-4DFD-4D02-8A50-5FA89EA98515}" type="datetimeFigureOut">
              <a:rPr lang="ko-KR" altLang="en-US" smtClean="0"/>
              <a:t>2016-08-01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BBA2-DE62-4D54-8DC2-0D4C28C39C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9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notebook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068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379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666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18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7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323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29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70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065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GRU, LSTM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26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GRU, LSTM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547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notebook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683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GRU, LSTM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850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proposed architecture is similar to the feedforward NNLM, where the non-linear hidden layer is removed and the projection layer is shared for all words (not just the projection matrix); thus, all words get projected into the same position (their vectors are averaged)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783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first proposed architecture is similar to the feedforward NNLM, where the non-linear hidden layer is removed and the projection layer is shared for all words (not just the projection matrix); thus, all words get projected into the same position (their vectors are averaged)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34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162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19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38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28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75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347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모양이 다른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대한 연산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CBBA2-DE62-4D54-8DC2-0D4C28C39C7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9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203848" y="2708920"/>
            <a:ext cx="5112568" cy="551062"/>
          </a:xfrm>
        </p:spPr>
        <p:txBody>
          <a:bodyPr>
            <a:noAutofit/>
          </a:bodyPr>
          <a:lstStyle>
            <a:lvl1pPr algn="r">
              <a:defRPr sz="3200" b="0" spc="-18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 smtClean="0"/>
              <a:t>PRESENTATION 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203848" y="3272792"/>
            <a:ext cx="5112568" cy="241026"/>
          </a:xfrm>
        </p:spPr>
        <p:txBody>
          <a:bodyPr>
            <a:noAutofit/>
          </a:bodyPr>
          <a:lstStyle>
            <a:lvl1pPr marL="0" indent="0" algn="r">
              <a:buNone/>
              <a:defRPr sz="120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PRESENTATION SUB-TITLE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971600" y="3645024"/>
            <a:ext cx="7344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>
            <a:off x="971600" y="3717156"/>
            <a:ext cx="7344296" cy="215900"/>
          </a:xfrm>
        </p:spPr>
        <p:txBody>
          <a:bodyPr>
            <a:noAutofit/>
          </a:bodyPr>
          <a:lstStyle>
            <a:lvl1pPr algn="ctr">
              <a:buNone/>
              <a:defRPr lang="ko-KR" altLang="en-US" sz="10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홍길동</a:t>
            </a:r>
            <a:r>
              <a:rPr lang="en-US" altLang="ko-KR" dirty="0" smtClean="0"/>
              <a:t> | </a:t>
            </a:r>
            <a:r>
              <a:rPr lang="ko-KR" altLang="en-US" dirty="0" err="1" smtClean="0"/>
              <a:t>성춘향</a:t>
            </a:r>
            <a:r>
              <a:rPr lang="en-US" altLang="ko-KR" dirty="0" smtClean="0"/>
              <a:t> | </a:t>
            </a:r>
            <a:r>
              <a:rPr lang="ko-KR" altLang="en-US" dirty="0" smtClean="0"/>
              <a:t>이몽룡 </a:t>
            </a:r>
            <a:r>
              <a:rPr lang="en-US" altLang="ko-KR" dirty="0" smtClean="0"/>
              <a:t>| </a:t>
            </a:r>
            <a:r>
              <a:rPr lang="ko-KR" altLang="en-US" dirty="0" err="1" smtClean="0"/>
              <a:t>김흥부</a:t>
            </a:r>
            <a:r>
              <a:rPr lang="en-US" altLang="ko-KR" dirty="0" smtClean="0"/>
              <a:t> | </a:t>
            </a:r>
            <a:r>
              <a:rPr lang="ko-KR" altLang="en-US" dirty="0" err="1" smtClean="0"/>
              <a:t>김놀부</a:t>
            </a:r>
            <a:endParaRPr lang="ko-KR" altLang="en-US" dirty="0"/>
          </a:p>
        </p:txBody>
      </p:sp>
      <p:pic>
        <p:nvPicPr>
          <p:cNvPr id="1026" name="Picture 2" descr="C:\Users\msk\Desktop\images8ZG7C10I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78168" y="2759504"/>
            <a:ext cx="690832" cy="690832"/>
          </a:xfrm>
          <a:prstGeom prst="rect">
            <a:avLst/>
          </a:prstGeom>
          <a:noFill/>
        </p:spPr>
      </p:pic>
      <p:pic>
        <p:nvPicPr>
          <p:cNvPr id="1027" name="Picture 3" descr="C:\Users\msk\Desktop\1.png"/>
          <p:cNvPicPr>
            <a:picLocks noChangeAspect="1" noChangeArrowheads="1"/>
          </p:cNvPicPr>
          <p:nvPr userDrawn="1"/>
        </p:nvPicPr>
        <p:blipFill>
          <a:blip r:embed="rId3" cstate="print"/>
          <a:srcRect l="2562" t="2576" r="2809" b="3050"/>
          <a:stretch>
            <a:fillRect/>
          </a:stretch>
        </p:blipFill>
        <p:spPr bwMode="auto">
          <a:xfrm>
            <a:off x="2340560" y="2759504"/>
            <a:ext cx="692696" cy="690832"/>
          </a:xfrm>
          <a:prstGeom prst="rect">
            <a:avLst/>
          </a:prstGeom>
          <a:noFill/>
        </p:spPr>
      </p:pic>
      <p:pic>
        <p:nvPicPr>
          <p:cNvPr id="1028" name="Picture 4" descr="C:\Users\msk\Desktop\2.png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609364" y="2759504"/>
            <a:ext cx="690832" cy="690832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 userDrawn="1"/>
        </p:nvSpPr>
        <p:spPr>
          <a:xfrm>
            <a:off x="0" y="0"/>
            <a:ext cx="9144000" cy="5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778752"/>
            <a:ext cx="9144000" cy="792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0392" y="6356350"/>
            <a:ext cx="792088" cy="365125"/>
          </a:xfrm>
        </p:spPr>
        <p:txBody>
          <a:bodyPr/>
          <a:lstStyle/>
          <a:p>
            <a:fld id="{77843E12-E023-498A-BDA7-94FBEE24E8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526952" y="2132856"/>
            <a:ext cx="20072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0" kern="0" spc="-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rPr>
              <a:t>CONTENTS</a:t>
            </a:r>
            <a:endParaRPr lang="ko-KR" altLang="en-US" sz="2600" b="0" kern="0" spc="-20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497297" y="2500516"/>
            <a:ext cx="20665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50" b="0" kern="1200" spc="-150" baseline="0" dirty="0" smtClean="0">
                <a:solidFill>
                  <a:schemeClr val="bg1">
                    <a:lumMod val="6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rPr>
              <a:t>PRESENTATION</a:t>
            </a:r>
            <a:endParaRPr lang="ko-KR" altLang="en-US" sz="1850" b="0" kern="1200" spc="-150" baseline="0" dirty="0" smtClean="0">
              <a:solidFill>
                <a:schemeClr val="bg1">
                  <a:lumMod val="65000"/>
                </a:schemeClr>
              </a:solidFill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10" name="타원 9"/>
          <p:cNvSpPr/>
          <p:nvPr userDrawn="1"/>
        </p:nvSpPr>
        <p:spPr>
          <a:xfrm>
            <a:off x="1722620" y="2134915"/>
            <a:ext cx="49832" cy="498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975940" y="2134915"/>
            <a:ext cx="49832" cy="498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 userDrawn="1"/>
        </p:nvSpPr>
        <p:spPr>
          <a:xfrm>
            <a:off x="2219537" y="2134915"/>
            <a:ext cx="49832" cy="498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 userDrawn="1"/>
        </p:nvSpPr>
        <p:spPr>
          <a:xfrm>
            <a:off x="2422737" y="2134915"/>
            <a:ext cx="49832" cy="498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>
            <a:off x="2656417" y="2134915"/>
            <a:ext cx="49832" cy="498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>
            <a:off x="2859617" y="2134915"/>
            <a:ext cx="49832" cy="498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 userDrawn="1"/>
        </p:nvSpPr>
        <p:spPr>
          <a:xfrm>
            <a:off x="3078057" y="2134915"/>
            <a:ext cx="49832" cy="498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 userDrawn="1"/>
        </p:nvSpPr>
        <p:spPr>
          <a:xfrm>
            <a:off x="3281257" y="2134915"/>
            <a:ext cx="49832" cy="498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0" y="0"/>
            <a:ext cx="9144000" cy="5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0" y="6778752"/>
            <a:ext cx="9144000" cy="792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sk\Desktop\images8ZG7C10I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619672" y="2942828"/>
            <a:ext cx="603498" cy="603498"/>
          </a:xfrm>
          <a:prstGeom prst="rect">
            <a:avLst/>
          </a:prstGeom>
          <a:noFill/>
        </p:spPr>
      </p:pic>
      <p:pic>
        <p:nvPicPr>
          <p:cNvPr id="22" name="Picture 3" descr="C:\Users\msk\Desktop\1.png"/>
          <p:cNvPicPr>
            <a:picLocks noChangeAspect="1" noChangeArrowheads="1"/>
          </p:cNvPicPr>
          <p:nvPr userDrawn="1"/>
        </p:nvPicPr>
        <p:blipFill>
          <a:blip r:embed="rId3" cstate="print"/>
          <a:srcRect l="2562" t="2576" r="2809" b="3050"/>
          <a:stretch>
            <a:fillRect/>
          </a:stretch>
        </p:blipFill>
        <p:spPr bwMode="auto">
          <a:xfrm>
            <a:off x="2843808" y="2942828"/>
            <a:ext cx="605126" cy="603498"/>
          </a:xfrm>
          <a:prstGeom prst="rect">
            <a:avLst/>
          </a:prstGeom>
          <a:noFill/>
        </p:spPr>
      </p:pic>
      <p:pic>
        <p:nvPicPr>
          <p:cNvPr id="23" name="Picture 4" descr="C:\Users\msk\Desktop\2.png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31740" y="2942828"/>
            <a:ext cx="603498" cy="60349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39752" y="2827408"/>
            <a:ext cx="5794920" cy="606276"/>
          </a:xfrm>
        </p:spPr>
        <p:txBody>
          <a:bodyPr anchor="ctr">
            <a:normAutofit/>
          </a:bodyPr>
          <a:lstStyle>
            <a:lvl1pPr algn="l">
              <a:defRPr lang="ko-KR" altLang="en-US" sz="2600" b="0" kern="1200" spc="-15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5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78752"/>
            <a:ext cx="9144000" cy="792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" descr="C:\Users\msk\Desktop\images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115616" y="2708920"/>
            <a:ext cx="1025994" cy="1025994"/>
          </a:xfrm>
          <a:prstGeom prst="rect">
            <a:avLst/>
          </a:prstGeom>
          <a:noFill/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0392" y="6356350"/>
            <a:ext cx="792088" cy="365125"/>
          </a:xfrm>
        </p:spPr>
        <p:txBody>
          <a:bodyPr/>
          <a:lstStyle/>
          <a:p>
            <a:fld id="{77843E12-E023-498A-BDA7-94FBEE24E8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5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6778752"/>
            <a:ext cx="9144000" cy="792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971600" y="297224"/>
            <a:ext cx="7715200" cy="557212"/>
          </a:xfrm>
        </p:spPr>
        <p:txBody>
          <a:bodyPr>
            <a:normAutofit/>
          </a:bodyPr>
          <a:lstStyle>
            <a:lvl1pPr algn="l">
              <a:defRPr lang="ko-KR" altLang="en-US" sz="2000" b="0" kern="1200" spc="-15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1" name="Picture 1" descr="C:\Users\msk\Desktop\images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88096" y="272840"/>
            <a:ext cx="648072" cy="648072"/>
          </a:xfrm>
          <a:prstGeom prst="rect">
            <a:avLst/>
          </a:prstGeom>
          <a:noFill/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0392" y="6356350"/>
            <a:ext cx="792088" cy="365125"/>
          </a:xfrm>
        </p:spPr>
        <p:txBody>
          <a:bodyPr/>
          <a:lstStyle/>
          <a:p>
            <a:fld id="{77843E12-E023-498A-BDA7-94FBEE24E8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6" y="6364216"/>
            <a:ext cx="1189078" cy="2457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5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778752"/>
            <a:ext cx="9144000" cy="792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2195736" y="3068960"/>
            <a:ext cx="4752528" cy="603498"/>
            <a:chOff x="2195736" y="3068960"/>
            <a:chExt cx="4752528" cy="603498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4067944" y="3068960"/>
              <a:ext cx="2880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0" kern="1200" spc="-150" baseline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+mj-cs"/>
                </a:rPr>
                <a:t>THANK YOU!</a:t>
              </a:r>
              <a:endParaRPr lang="ko-KR" altLang="en-US" sz="3200" b="0" kern="1200" spc="-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endParaRPr>
            </a:p>
          </p:txBody>
        </p:sp>
        <p:pic>
          <p:nvPicPr>
            <p:cNvPr id="16" name="Picture 2" descr="C:\Users\msk\Desktop\images8ZG7C10I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195736" y="3068960"/>
              <a:ext cx="603498" cy="603498"/>
            </a:xfrm>
            <a:prstGeom prst="rect">
              <a:avLst/>
            </a:prstGeom>
            <a:noFill/>
          </p:spPr>
        </p:pic>
        <p:pic>
          <p:nvPicPr>
            <p:cNvPr id="17" name="Picture 3" descr="C:\Users\msk\Desktop\1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562" t="2576" r="2809" b="3050"/>
            <a:stretch>
              <a:fillRect/>
            </a:stretch>
          </p:blipFill>
          <p:spPr bwMode="auto">
            <a:xfrm>
              <a:off x="3419872" y="3068960"/>
              <a:ext cx="605126" cy="603498"/>
            </a:xfrm>
            <a:prstGeom prst="rect">
              <a:avLst/>
            </a:prstGeom>
            <a:noFill/>
          </p:spPr>
        </p:pic>
        <p:pic>
          <p:nvPicPr>
            <p:cNvPr id="18" name="Picture 4" descr="C:\Users\msk\Desktop\2.png"/>
            <p:cNvPicPr>
              <a:picLocks noChangeAspect="1" noChangeArrowheads="1"/>
            </p:cNvPicPr>
            <p:nvPr userDrawn="1"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807804" y="3068960"/>
              <a:ext cx="603498" cy="60349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43E12-E023-498A-BDA7-94FBEE24E8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colah.github.io/posts/2015-08-Understanding-LSTMs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.elnn.kr/search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://arxiv.org/pdf/1301.3781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log.naver.com/jangbalam99/10029491008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jchoi86/Tensorflow-101" TargetMode="External"/><Relationship Id="rId2" Type="http://schemas.openxmlformats.org/officeDocument/2006/relationships/hyperlink" Target="https://github.com/aymericdamien/TensorFlow-Examp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tensorflow/tensorflow/tree/r0.10/tensorflow/models/image/cifar10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mailto:Jinsu.park@raonbit.com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-guide.org/en/latest/dev/virtualenvs/" TargetMode="External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jupyter.org/" TargetMode="External"/><Relationship Id="rId4" Type="http://schemas.openxmlformats.org/officeDocument/2006/relationships/hyperlink" Target="https://www.jetbrains.com/pychar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python/ipython/wiki/IPython-kernels-for-other-language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ocalhost:8888/tree#notebooks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gp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eloper.nvidia.com/cudnn" TargetMode="External"/><Relationship Id="rId4" Type="http://schemas.openxmlformats.org/officeDocument/2006/relationships/hyperlink" Target="https://developer.nvidia.com/cuda-downloads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tensorflow.org/versions/r0.9/tutorials/mnist/download/index.html" TargetMode="Externa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andreykurenkov.com/writing/a-brief-history-of-neural-nets-and-deep-learnin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pdf/1511.06422.pdf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ebastianruder.com/optimizing-gradient-descent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cs231n.stanford.edu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cs.stanford.edu/people/karpathy/convnetjs/demo/cifar10.html" TargetMode="Externa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iespc.org/include/pdfdownload.asp?filename=IEEKSPC_2015_4_1_20150316181059_1.pdf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483768" y="2852936"/>
            <a:ext cx="6120680" cy="551062"/>
          </a:xfrm>
        </p:spPr>
        <p:txBody>
          <a:bodyPr/>
          <a:lstStyle/>
          <a:p>
            <a:r>
              <a:rPr lang="en-US" altLang="ko-KR" dirty="0" smtClean="0"/>
              <a:t>Data Analytics with Python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72120" y="3789040"/>
            <a:ext cx="7344296" cy="215900"/>
          </a:xfrm>
        </p:spPr>
        <p:txBody>
          <a:bodyPr/>
          <a:lstStyle/>
          <a:p>
            <a:r>
              <a:rPr lang="ko-KR" altLang="en-US" sz="1800" dirty="0" smtClean="0"/>
              <a:t>㈜라온비트 박진수</a:t>
            </a:r>
            <a:endParaRPr lang="ko-KR" alt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805264"/>
            <a:ext cx="2439165" cy="504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4" name="Picture 2" descr="http://sebastianraschka.com/images/blog/2014/intro_supervised_learning/supervised_learning_flow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74807"/>
            <a:ext cx="5457056" cy="54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732240" y="5733256"/>
            <a:ext cx="22435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http://sebastianraschka.com/Articles/2014_intro_supervised_learning.html</a:t>
            </a:r>
          </a:p>
        </p:txBody>
      </p:sp>
    </p:spTree>
    <p:extLst>
      <p:ext uri="{BB962C8B-B14F-4D97-AF65-F5344CB8AC3E}">
        <p14:creationId xmlns:p14="http://schemas.microsoft.com/office/powerpoint/2010/main" val="2987035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CNN(Convolutional Neural Network)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038485"/>
            <a:ext cx="188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Pooling Layer</a:t>
            </a:r>
            <a:endParaRPr 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838" y="1582254"/>
            <a:ext cx="2059254" cy="197928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70" y="1853064"/>
            <a:ext cx="2059254" cy="197928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74" y="2076128"/>
            <a:ext cx="2059254" cy="197928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78" y="2281613"/>
            <a:ext cx="2059254" cy="197928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73263" y="4914349"/>
            <a:ext cx="6173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p1 =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tf.nn.max_pool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(la1,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ksize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=[1,2,2,1], stride=[1,2,2,1], padding=‘SAME’)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805936"/>
            <a:ext cx="2059254" cy="1979283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3479074" y="2719636"/>
            <a:ext cx="4448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26" y="2004408"/>
            <a:ext cx="1318032" cy="1266846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6228184" y="2708760"/>
            <a:ext cx="432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031940" y="1831744"/>
            <a:ext cx="504056" cy="5076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136748" y="23394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547576" y="191228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066" y="2145898"/>
            <a:ext cx="1318032" cy="126684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906" y="2291578"/>
            <a:ext cx="1318032" cy="126684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002" y="2451908"/>
            <a:ext cx="1318032" cy="126684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304" y="2643461"/>
            <a:ext cx="1318032" cy="126684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55786" y="411207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 * 14 *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458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CNN(Convolutional 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038485"/>
            <a:ext cx="291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subsampling - Dropout</a:t>
            </a:r>
            <a:endParaRPr 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60" y="1847350"/>
            <a:ext cx="1318032" cy="126684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00" y="1988840"/>
            <a:ext cx="1318032" cy="126684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40" y="2134520"/>
            <a:ext cx="1318032" cy="126684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36" y="2294850"/>
            <a:ext cx="1318032" cy="12668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38" y="2486403"/>
            <a:ext cx="1318032" cy="126684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882220" y="3955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 * 14 * 32</a:t>
            </a:r>
            <a:endParaRPr 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70" y="1798167"/>
            <a:ext cx="1318032" cy="126684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50" y="2085337"/>
            <a:ext cx="1318032" cy="126684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48" y="2437220"/>
            <a:ext cx="1318032" cy="1266846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3774412" y="2636912"/>
            <a:ext cx="9707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108314" y="4901427"/>
            <a:ext cx="2351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p1 =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tf.nn.dropout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(p1, 0.5)</a:t>
            </a:r>
          </a:p>
        </p:txBody>
      </p:sp>
    </p:spTree>
    <p:extLst>
      <p:ext uri="{BB962C8B-B14F-4D97-AF65-F5344CB8AC3E}">
        <p14:creationId xmlns:p14="http://schemas.microsoft.com/office/powerpoint/2010/main" val="31333198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CNN(Convolutional 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038485"/>
            <a:ext cx="278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Fully Connected Layer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859143" y="1916832"/>
            <a:ext cx="54077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W4 =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tf.Variable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tf.random_normal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([4*4*128, 625],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stddev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=0.01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W5 =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tf.Variable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tf.random_normal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([625, 10],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stddev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=0.01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))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la4 =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tf.nn.relu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tf.matmul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(l3, w4))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la4 =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tf.nn.dropout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(l4, 0.5)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H =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tf.matmul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(la4, W5)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7422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RNN(Recurrent </a:t>
            </a:r>
            <a:r>
              <a:rPr lang="en-US" dirty="0"/>
              <a:t>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7584" y="1772816"/>
            <a:ext cx="61024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Language Modeling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Speech </a:t>
            </a:r>
            <a:r>
              <a:rPr lang="en-US" dirty="0"/>
              <a:t>Recognition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Machine </a:t>
            </a:r>
            <a:r>
              <a:rPr lang="en-US" dirty="0"/>
              <a:t>Translation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Conversation </a:t>
            </a:r>
            <a:r>
              <a:rPr lang="en-US" dirty="0"/>
              <a:t>Modeling/Question Answering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Image/Video </a:t>
            </a:r>
            <a:r>
              <a:rPr lang="en-US" dirty="0"/>
              <a:t>Captioning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Image/Music/Dance </a:t>
            </a:r>
            <a:r>
              <a:rPr lang="en-US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4688325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RNN(Recurrent </a:t>
            </a:r>
            <a:r>
              <a:rPr lang="en-US" dirty="0"/>
              <a:t>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104</a:t>
            </a:fld>
            <a:endParaRPr lang="ko-KR" altLang="en-US"/>
          </a:p>
        </p:txBody>
      </p:sp>
      <p:pic>
        <p:nvPicPr>
          <p:cNvPr id="29698" name="Picture 2" descr="https://raw.githubusercontent.com/peterroelants/peterroelants.github.io/master/notebooks/RNN_implementation/img/SimpleRNN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77888"/>
            <a:ext cx="745912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149080"/>
            <a:ext cx="7787208" cy="21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193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RNN(Recurrent </a:t>
            </a:r>
            <a:r>
              <a:rPr lang="en-US" dirty="0"/>
              <a:t>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105</a:t>
            </a:fld>
            <a:endParaRPr lang="ko-KR" altLang="en-US"/>
          </a:p>
        </p:txBody>
      </p:sp>
      <p:pic>
        <p:nvPicPr>
          <p:cNvPr id="1026" name="Picture 2" descr="An unrolled recurrent neural network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5" y="2276872"/>
            <a:ext cx="8374075" cy="220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54111" y="5380652"/>
            <a:ext cx="6589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http://colah.github.io/posts/2015-08-Understanding-LSTMs/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966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RNN(Recurrent </a:t>
            </a:r>
            <a:r>
              <a:rPr lang="en-US" dirty="0"/>
              <a:t>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106</a:t>
            </a:fld>
            <a:endParaRPr lang="ko-KR" altLang="en-US"/>
          </a:p>
        </p:txBody>
      </p:sp>
      <p:pic>
        <p:nvPicPr>
          <p:cNvPr id="2050" name="Picture 2" descr="Neural networks struggle with long term dependencie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39" y="1972033"/>
            <a:ext cx="8086961" cy="278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371282"/>
            <a:ext cx="407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Long-Term dependencies problem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5187560"/>
            <a:ext cx="709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>
                <a:solidFill>
                  <a:srgbClr val="C00000"/>
                </a:solidFill>
              </a:rPr>
              <a:t>나는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ko-KR" altLang="en-US" i="1" dirty="0" smtClean="0">
                <a:solidFill>
                  <a:srgbClr val="C00000"/>
                </a:solidFill>
              </a:rPr>
              <a:t>프랑스에서 자랐습니다</a:t>
            </a:r>
            <a:r>
              <a:rPr lang="en-US" altLang="ko-KR" i="1" dirty="0" smtClean="0">
                <a:solidFill>
                  <a:srgbClr val="C00000"/>
                </a:solidFill>
              </a:rPr>
              <a:t>. </a:t>
            </a:r>
            <a:r>
              <a:rPr lang="ko-KR" altLang="en-US" i="1" dirty="0" smtClean="0">
                <a:solidFill>
                  <a:srgbClr val="C00000"/>
                </a:solidFill>
              </a:rPr>
              <a:t>나는 유창한 프랑스어를 구사합니다</a:t>
            </a:r>
            <a:r>
              <a:rPr lang="en-US" altLang="ko-KR" i="1" dirty="0" smtClean="0">
                <a:solidFill>
                  <a:srgbClr val="C00000"/>
                </a:solidFill>
              </a:rPr>
              <a:t>.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785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LSTM(Long Short Term Memory)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107</a:t>
            </a:fld>
            <a:endParaRPr lang="ko-KR" altLang="en-US"/>
          </a:p>
        </p:txBody>
      </p:sp>
      <p:pic>
        <p:nvPicPr>
          <p:cNvPr id="3074" name="Picture 2" descr="A LSTM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518" y="3309217"/>
            <a:ext cx="5070344" cy="18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655474"/>
            <a:ext cx="4710623" cy="87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xIwImt-Scpu9cy_J_5g1K-KRQjdc4cKZHhC5ITpZ0dJsbgZPNQzhaQzqkH--Qxwe9to0Qstu6ZxV8CJk7sCZ9yM6F5WfytIBI7YSFakZC30MCQpAYmJNt3MEKt1263YkAQ=s16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20" y="1114673"/>
            <a:ext cx="5100148" cy="190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2067508"/>
            <a:ext cx="1043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RNN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LSTM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749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LSTM(Long Short Term Memory)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108</a:t>
            </a:fld>
            <a:endParaRPr lang="ko-KR" altLang="en-US"/>
          </a:p>
        </p:txBody>
      </p:sp>
      <p:pic>
        <p:nvPicPr>
          <p:cNvPr id="3074" name="Picture 2" descr="A LSTM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518" y="3309217"/>
            <a:ext cx="5070344" cy="18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655474"/>
            <a:ext cx="4710623" cy="87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xIwImt-Scpu9cy_J_5g1K-KRQjdc4cKZHhC5ITpZ0dJsbgZPNQzhaQzqkH--Qxwe9to0Qstu6ZxV8CJk7sCZ9yM6F5WfytIBI7YSFakZC30MCQpAYmJNt3MEKt1263YkAQ=s16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20" y="1114673"/>
            <a:ext cx="5100148" cy="190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2067508"/>
            <a:ext cx="1043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RNN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LSTM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142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lh3.googleusercontent.com/6mlsCLLWsnMWf_5u75636Sn19zh9Q_c1G3ZcyYQpis5NY7FQNEKalF9F-PanjOKGfyg4bUyXKjgSQCw4hHfKWqGnEOik8qXszTFItRus6bAQf5zsNCUniij9wBxDWb8HBg=s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26" y="1052736"/>
            <a:ext cx="820891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LSTM(Long Short Term Memory)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3946262"/>
            <a:ext cx="388369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cell state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linear conveyor belt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add information by gate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remove information by gate</a:t>
            </a:r>
          </a:p>
          <a:p>
            <a:endParaRPr lang="en-US" dirty="0"/>
          </a:p>
        </p:txBody>
      </p:sp>
      <p:pic>
        <p:nvPicPr>
          <p:cNvPr id="4102" name="Picture 6" descr="https://lh5.googleusercontent.com/xCxBX_A_9mWirxxF--2y78yAtFA85904WOB8jj-IPb7HzwOMs8eFSttkORY4upP4IWcFScMHZ2VMxEQnz37j0D-AvJuOumEAnrGKaHc_Mi-SjZFae82-XKLDkkpkOfPFlw=s1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946262"/>
            <a:ext cx="1387730" cy="16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40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95536" y="1412776"/>
            <a:ext cx="8445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question &gt; input data &gt; features &gt; algorithm &gt; parameter &gt; evaluation</a:t>
            </a:r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71166"/>
            <a:ext cx="583882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9942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LSTM(Long Short Term Memory)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1076218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 smtClean="0"/>
              <a:t>Forget gate layer  : </a:t>
            </a:r>
            <a:r>
              <a:rPr lang="ko-KR" altLang="en-US" sz="1600" dirty="0" smtClean="0"/>
              <a:t>이전 상태와 </a:t>
            </a:r>
            <a:r>
              <a:rPr lang="ko-KR" altLang="en-US" sz="1600" dirty="0" err="1" smtClean="0"/>
              <a:t>입력값을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보고어떤</a:t>
            </a:r>
            <a:r>
              <a:rPr lang="ko-KR" altLang="en-US" sz="1600" dirty="0" smtClean="0"/>
              <a:t> 정보를 버릴지 결정</a:t>
            </a:r>
            <a:endParaRPr lang="en-US" sz="1600" dirty="0" smtClean="0"/>
          </a:p>
        </p:txBody>
      </p:sp>
      <p:pic>
        <p:nvPicPr>
          <p:cNvPr id="6146" name="Picture 2" descr="https://lh5.googleusercontent.com/f4VuH8zkSY-9Hm6ea8zukB5DBlLL_q-I4a_wRkghaE7xEYySSK4chuJdq2BHzYASjOH0HcIiuth8aXrPvm0wdZtKZP8RBHLfkKgMtzVZ84xArzdpigpEGyPgzTxUK_76jQ=s16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65641"/>
            <a:ext cx="520065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3.googleusercontent.com/-huuPHaTh2eSeX13BvLWpTXQQ5zE7NfD0QBz_zsinnp5PFeNR_XNMVaNACraHk33wuawxyy1u0VQWwXvGTEqA1YB_UrqqVCV-QoI4uGL11VoDiqjQ3xNrvkPT_cAcnU7BA=s16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677981"/>
            <a:ext cx="5236538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3682479"/>
            <a:ext cx="7000850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ko-KR" sz="1600" dirty="0" smtClean="0"/>
              <a:t>input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gate layer : </a:t>
            </a:r>
            <a:r>
              <a:rPr lang="ko-KR" altLang="en-US" sz="1600" dirty="0" smtClean="0"/>
              <a:t>어떤 값들을 갱신할 지 결정</a:t>
            </a:r>
            <a:endParaRPr lang="en-US" altLang="ko-KR" sz="16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en-US" sz="1600" dirty="0" err="1" smtClean="0"/>
              <a:t>tanh</a:t>
            </a:r>
            <a:r>
              <a:rPr lang="en-US" sz="1600" dirty="0" smtClean="0"/>
              <a:t> layer : cell state</a:t>
            </a:r>
            <a:r>
              <a:rPr lang="ko-KR" altLang="en-US" sz="1600" dirty="0" smtClean="0"/>
              <a:t>에</a:t>
            </a:r>
            <a:r>
              <a:rPr lang="en-US" sz="1600" dirty="0" smtClean="0"/>
              <a:t> </a:t>
            </a:r>
            <a:r>
              <a:rPr lang="ko-KR" altLang="en-US" sz="1600" dirty="0" err="1" smtClean="0"/>
              <a:t>더해딜</a:t>
            </a:r>
            <a:r>
              <a:rPr lang="ko-KR" altLang="en-US" sz="1600" dirty="0" smtClean="0"/>
              <a:t> 수 있는 새로운 후보 값들의 벡터 생성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515747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LSTM(Long Short Term Memory)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1242423"/>
            <a:ext cx="8064896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ko-KR" altLang="en-US" sz="1600" dirty="0" smtClean="0"/>
              <a:t>상태 갱신 </a:t>
            </a:r>
            <a:r>
              <a:rPr lang="en-US" altLang="ko-KR" sz="1600" dirty="0" smtClean="0"/>
              <a:t>: Ct-1 </a:t>
            </a:r>
            <a:r>
              <a:rPr lang="ko-KR" altLang="en-US" sz="1600" dirty="0" smtClean="0"/>
              <a:t>을</a:t>
            </a:r>
            <a:r>
              <a:rPr lang="en-US" altLang="ko-KR" sz="1600" dirty="0" smtClean="0"/>
              <a:t> Ct</a:t>
            </a:r>
            <a:r>
              <a:rPr lang="ko-KR" altLang="en-US" sz="1600" dirty="0" smtClean="0"/>
              <a:t>로 갱신 </a:t>
            </a:r>
            <a:endParaRPr lang="en-US" sz="1600" dirty="0" smtClean="0"/>
          </a:p>
        </p:txBody>
      </p:sp>
      <p:pic>
        <p:nvPicPr>
          <p:cNvPr id="7170" name="Picture 2" descr="https://lh5.googleusercontent.com/QM1t5cTpdBIWRUohG71HJ7Z8eKJ6I0QG-Gu6txmQsbieEz4-ggZz_tIwbhqUYeRdjF_40eOzeA30Sn4yBF3TEfP6nrk9mWSj1PNaLfifelawVER_v6tISz-uBTPPCwKSbw=s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8586697" cy="26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247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LSTM(Long Short Term Memory)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1242423"/>
            <a:ext cx="8064896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5"/>
            </a:pPr>
            <a:r>
              <a:rPr lang="en-US" altLang="ko-KR" sz="1600" dirty="0" smtClean="0"/>
              <a:t>Sigmoid layer : </a:t>
            </a:r>
            <a:r>
              <a:rPr lang="ko-KR" altLang="en-US" sz="1600" dirty="0" smtClean="0"/>
              <a:t>출력 결정 </a:t>
            </a:r>
            <a:endParaRPr lang="en-US" sz="1600" dirty="0" smtClean="0"/>
          </a:p>
        </p:txBody>
      </p:sp>
      <p:pic>
        <p:nvPicPr>
          <p:cNvPr id="8194" name="Picture 2" descr="https://lh5.googleusercontent.com/NwJfMs5ryJX_XOcNhqurI_xAAsj9VJEM8MQiPDQU0sfyIDXHBQvDcrXGXx1AbPpKyhTOuzkWN7KsWXpXZkaKLOstG5JaRfcKhtf7luAyapOvaIEGIsHE-VejE48Msj9GPA=s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85" y="2276872"/>
            <a:ext cx="7791003" cy="23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3801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Processing(NLP)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113</a:t>
            </a:fld>
            <a:endParaRPr lang="ko-KR" altLang="en-US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408642023"/>
              </p:ext>
            </p:extLst>
          </p:nvPr>
        </p:nvGraphicFramePr>
        <p:xfrm>
          <a:off x="539552" y="1268760"/>
          <a:ext cx="8064896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48635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114</a:t>
            </a:fld>
            <a:endParaRPr lang="ko-KR" altLang="en-US"/>
          </a:p>
        </p:txBody>
      </p:sp>
      <p:pic>
        <p:nvPicPr>
          <p:cNvPr id="1026" name="Picture 2" descr="http://solarisailab.com/wp-content/uploads/2016/05/audio-image-tex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09845"/>
            <a:ext cx="862740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1341357"/>
            <a:ext cx="3022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Discrete atomic symbols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370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 Hypothesis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812722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You shall know a word by the company it keeps (J. R, Firth)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같은 </a:t>
            </a:r>
            <a:r>
              <a:rPr lang="en-US" altLang="ko-KR" dirty="0" err="1" smtClean="0"/>
              <a:t>contex</a:t>
            </a:r>
            <a:r>
              <a:rPr lang="ko-KR" altLang="en-US" dirty="0" smtClean="0"/>
              <a:t>에 있는 단어는 같은</a:t>
            </a:r>
            <a:r>
              <a:rPr lang="en-US" altLang="ko-KR" dirty="0" smtClean="0"/>
              <a:t> semantic </a:t>
            </a:r>
            <a:r>
              <a:rPr lang="en-US" altLang="ko-KR" dirty="0" err="1" smtClean="0"/>
              <a:t>meanin</a:t>
            </a:r>
            <a:r>
              <a:rPr lang="ko-KR" altLang="en-US" dirty="0" smtClean="0"/>
              <a:t>을 공유한다는 가정</a:t>
            </a:r>
            <a:endParaRPr lang="en-US" altLang="ko-KR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count based method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문맥 출현 횟수를 세는 방법</a:t>
            </a:r>
            <a:endParaRPr lang="en-US" altLang="ko-KR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SVD(LSA), HAL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predictive method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단어에서 문맥 또는 문맥에서 단어를 예측하는 방법</a:t>
            </a:r>
            <a:endParaRPr lang="en-US" altLang="ko-KR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word2vec, NPLM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319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Data Representation (Word </a:t>
            </a:r>
            <a:r>
              <a:rPr lang="en-US" dirty="0" err="1" smtClean="0"/>
              <a:t>embeddings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3568" y="1124744"/>
            <a:ext cx="244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dirty="0" smtClean="0"/>
              <a:t>One-Hot encoding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070452"/>
              </p:ext>
            </p:extLst>
          </p:nvPr>
        </p:nvGraphicFramePr>
        <p:xfrm>
          <a:off x="670083" y="1771075"/>
          <a:ext cx="2893805" cy="2651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847"/>
                <a:gridCol w="181695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representaion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100000</a:t>
                      </a:r>
                      <a:endParaRPr lang="en-US" dirty="0"/>
                    </a:p>
                  </a:txBody>
                  <a:tcPr/>
                </a:tc>
              </a:tr>
              <a:tr h="4262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001000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081429" y="1124744"/>
            <a:ext cx="27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dirty="0" smtClean="0"/>
              <a:t>Vector representation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669715"/>
              </p:ext>
            </p:extLst>
          </p:nvPr>
        </p:nvGraphicFramePr>
        <p:xfrm>
          <a:off x="4067944" y="1771075"/>
          <a:ext cx="4775494" cy="2651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36233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representaion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0.06 -0.01</a:t>
                      </a:r>
                      <a:r>
                        <a:rPr lang="en-US" baseline="0" dirty="0" smtClean="0"/>
                        <a:t> 0.13 0.07 0.04 0.05</a:t>
                      </a:r>
                      <a:endParaRPr lang="en-US" dirty="0"/>
                    </a:p>
                  </a:txBody>
                  <a:tcPr/>
                </a:tc>
              </a:tr>
              <a:tr h="4262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0.07 0.01</a:t>
                      </a:r>
                      <a:r>
                        <a:rPr lang="en-US" baseline="0" dirty="0" smtClean="0"/>
                        <a:t> -0.13 0.07 -0.04 0.05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0.08 -0.01</a:t>
                      </a:r>
                      <a:r>
                        <a:rPr lang="en-US" baseline="0" dirty="0" smtClean="0"/>
                        <a:t> 0.13 0.07 0.04 0.05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0.09 -0.01</a:t>
                      </a:r>
                      <a:r>
                        <a:rPr lang="en-US" baseline="0" dirty="0" smtClean="0"/>
                        <a:t> 0.13 0.07 0.06 0.05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0.03 -0.01</a:t>
                      </a:r>
                      <a:r>
                        <a:rPr lang="en-US" baseline="0" dirty="0" smtClean="0"/>
                        <a:t> 0.13 0.07 0.07 0.05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0.01 0.02</a:t>
                      </a:r>
                      <a:r>
                        <a:rPr lang="en-US" baseline="0" dirty="0" smtClean="0"/>
                        <a:t> 0.13 0.07 0.09 -0.05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14" y="4597000"/>
            <a:ext cx="4716524" cy="21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115616" y="5805264"/>
            <a:ext cx="2600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http://w.elnn.kr/search/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594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9208" y="5013176"/>
            <a:ext cx="609654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각 단어를 </a:t>
            </a:r>
            <a:r>
              <a:rPr lang="en-US" altLang="ko-KR" sz="1400" dirty="0" smtClean="0"/>
              <a:t>200</a:t>
            </a:r>
            <a:r>
              <a:rPr lang="ko-KR" altLang="en-US" sz="1400" dirty="0" smtClean="0"/>
              <a:t>차원 정도의 공간 벡터로 표현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기존 방법</a:t>
            </a:r>
            <a:r>
              <a:rPr lang="en-US" altLang="ko-KR" sz="1400" dirty="0" smtClean="0"/>
              <a:t>(NNLM, RNNLM </a:t>
            </a:r>
            <a:r>
              <a:rPr lang="ko-KR" altLang="en-US" sz="1400" dirty="0" smtClean="0"/>
              <a:t>등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 비해서 </a:t>
            </a:r>
            <a:r>
              <a:rPr lang="ko-KR" altLang="en-US" sz="1400" dirty="0" err="1" smtClean="0"/>
              <a:t>계산량을</a:t>
            </a:r>
            <a:r>
              <a:rPr lang="ko-KR" altLang="en-US" sz="1400" dirty="0" smtClean="0"/>
              <a:t> 엄청나게 줄임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빠름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hlinkClick r:id="rId2"/>
              </a:rPr>
              <a:t>Efficient Estimation of Word </a:t>
            </a:r>
            <a:r>
              <a:rPr lang="en-US" altLang="ko-KR" sz="1400" dirty="0" err="1" smtClean="0">
                <a:hlinkClick r:id="rId2"/>
              </a:rPr>
              <a:t>Representaions</a:t>
            </a:r>
            <a:r>
              <a:rPr lang="en-US" altLang="ko-KR" sz="1400" dirty="0" smtClean="0">
                <a:hlinkClick r:id="rId2"/>
              </a:rPr>
              <a:t> in Vector Space</a:t>
            </a:r>
            <a:endParaRPr lang="en-US" altLang="ko-KR" sz="1400" dirty="0" smtClean="0"/>
          </a:p>
        </p:txBody>
      </p:sp>
      <p:pic>
        <p:nvPicPr>
          <p:cNvPr id="3076" name="Picture 4" descr="http://1.bp.blogspot.com/-1p1K_KDVyAw/VGwSRuTmIaI/AAAAAAAAGAc/XMVay1qMF38/s1600/word2vec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82464"/>
            <a:ext cx="4051746" cy="285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94" y="1692135"/>
            <a:ext cx="3951346" cy="288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8931" y="1171342"/>
            <a:ext cx="27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Vector representation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76078" y="1171342"/>
            <a:ext cx="21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Sweden </a:t>
            </a:r>
            <a:r>
              <a:rPr lang="ko-KR" altLang="en-US" dirty="0" smtClean="0"/>
              <a:t>유사어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466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118</a:t>
            </a:fld>
            <a:endParaRPr lang="ko-KR" altLang="en-US"/>
          </a:p>
        </p:txBody>
      </p:sp>
      <p:pic>
        <p:nvPicPr>
          <p:cNvPr id="4098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9343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1449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8931" y="1171342"/>
            <a:ext cx="392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CBOW(</a:t>
            </a:r>
            <a:r>
              <a:rPr lang="en-US" dirty="0" err="1" smtClean="0"/>
              <a:t>Continous</a:t>
            </a:r>
            <a:r>
              <a:rPr lang="en-US" dirty="0" smtClean="0"/>
              <a:t> Bag-</a:t>
            </a:r>
            <a:r>
              <a:rPr lang="en-US" dirty="0"/>
              <a:t>O</a:t>
            </a:r>
            <a:r>
              <a:rPr lang="en-US" dirty="0" smtClean="0"/>
              <a:t>f-Words)</a:t>
            </a:r>
            <a:endParaRPr lang="en-US" dirty="0"/>
          </a:p>
        </p:txBody>
      </p:sp>
      <p:pic>
        <p:nvPicPr>
          <p:cNvPr id="5122" name="Picture 2" descr="CB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9286"/>
            <a:ext cx="3528392" cy="407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22003" y="1541134"/>
            <a:ext cx="47301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주어진 단어에 대해 앞 뒤로 </a:t>
            </a:r>
            <a:r>
              <a:rPr lang="en-US" altLang="ko-KR" sz="1400" dirty="0" smtClean="0"/>
              <a:t>C/2</a:t>
            </a:r>
            <a:r>
              <a:rPr lang="ko-KR" altLang="en-US" sz="1400" dirty="0" smtClean="0"/>
              <a:t>개 씩 총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개의 단어를 </a:t>
            </a:r>
            <a:r>
              <a:rPr lang="en-US" altLang="ko-KR" sz="1400" dirty="0" smtClean="0"/>
              <a:t>input </a:t>
            </a:r>
            <a:r>
              <a:rPr lang="ko-KR" altLang="en-US" sz="1400" dirty="0" smtClean="0"/>
              <a:t>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사용하여 주어진 단어를 예측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/>
              <a:t>input, projection, output layer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/>
              <a:t>input layer</a:t>
            </a:r>
            <a:r>
              <a:rPr lang="ko-KR" altLang="en-US" sz="1400" dirty="0" smtClean="0"/>
              <a:t>에서는 들어오는 단어를 </a:t>
            </a:r>
            <a:r>
              <a:rPr lang="en-US" altLang="ko-KR" sz="1400" dirty="0" smtClean="0"/>
              <a:t>one-hot encoding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각 단어를 각각 </a:t>
            </a:r>
            <a:r>
              <a:rPr lang="en-US" altLang="ko-KR" sz="1400" dirty="0" smtClean="0"/>
              <a:t>projection </a:t>
            </a:r>
            <a:r>
              <a:rPr lang="ko-KR" altLang="en-US" sz="1400" dirty="0" err="1" smtClean="0"/>
              <a:t>시킨후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그 벡터의 평균을 구해서 </a:t>
            </a:r>
            <a:r>
              <a:rPr lang="en-US" altLang="ko-KR" sz="1400" dirty="0" smtClean="0"/>
              <a:t>projection layer</a:t>
            </a:r>
            <a:r>
              <a:rPr lang="ko-KR" altLang="en-US" sz="1400" dirty="0" smtClean="0"/>
              <a:t>로 보냄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projection layer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weight </a:t>
            </a:r>
            <a:r>
              <a:rPr lang="en-US" altLang="ko-KR" sz="1400" dirty="0" err="1" smtClean="0"/>
              <a:t>matri</a:t>
            </a:r>
            <a:r>
              <a:rPr lang="ko-KR" altLang="en-US" sz="1400" dirty="0" smtClean="0"/>
              <a:t>를 곱해서 </a:t>
            </a:r>
            <a:r>
              <a:rPr lang="en-US" altLang="ko-KR" sz="1400" dirty="0" smtClean="0"/>
              <a:t>output layer</a:t>
            </a:r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보낸후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softmax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이 결과를 진짜 단어의 </a:t>
            </a:r>
            <a:r>
              <a:rPr lang="en-US" altLang="ko-KR" sz="1400" dirty="0" smtClean="0"/>
              <a:t>one-hot encoding </a:t>
            </a:r>
            <a:r>
              <a:rPr lang="ko-KR" altLang="en-US" sz="1400" dirty="0" smtClean="0"/>
              <a:t>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비교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모든 단어들이 공통적으로 사용하는 </a:t>
            </a:r>
            <a:r>
              <a:rPr lang="en-US" altLang="ko-KR" sz="1400" dirty="0" err="1" smtClean="0"/>
              <a:t>VxN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크기의 </a:t>
            </a:r>
            <a:r>
              <a:rPr lang="en-US" altLang="ko-KR" sz="1400" dirty="0" smtClean="0"/>
              <a:t>projection matrix 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err="1" smtClean="0"/>
              <a:t>NxV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크기의 </a:t>
            </a:r>
            <a:r>
              <a:rPr lang="en-US" altLang="ko-KR" sz="1400" dirty="0" smtClean="0"/>
              <a:t>weight Matrix W’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3635896" y="5987018"/>
            <a:ext cx="5382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http://blog.naver.com/jangbalam99/10029491008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1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환경 설정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120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8931" y="1171342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Skip-gram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22003" y="1541134"/>
            <a:ext cx="47301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현재 주어진 단어 하나를 가지고 주위에 등장하는 나머지 단어들을 예측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예측하는 단어들의 경우 현재 단어 주위에서 샘플링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가까이 위치해 있는 단어일 수록 현재 단어와 관련이 많은 단어라는 가정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현재 대부분 </a:t>
            </a:r>
            <a:r>
              <a:rPr lang="en-US" altLang="ko-KR" sz="1400" dirty="0" smtClean="0"/>
              <a:t>skip-gram </a:t>
            </a:r>
            <a:r>
              <a:rPr lang="ko-KR" altLang="en-US" sz="1400" dirty="0" smtClean="0"/>
              <a:t>모델 사용</a:t>
            </a:r>
            <a:endParaRPr lang="en-US" altLang="ko-KR" sz="1400" dirty="0" smtClean="0"/>
          </a:p>
        </p:txBody>
      </p:sp>
      <p:pic>
        <p:nvPicPr>
          <p:cNvPr id="6146" name="Picture 2" descr="skip-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7" y="1883871"/>
            <a:ext cx="3438980" cy="373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8745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8931" y="1171342"/>
            <a:ext cx="8453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Complexity reduction - </a:t>
            </a:r>
            <a:r>
              <a:rPr lang="en-US" dirty="0" err="1" smtClean="0"/>
              <a:t>Hierachical</a:t>
            </a:r>
            <a:r>
              <a:rPr lang="en-US" dirty="0" smtClean="0"/>
              <a:t> </a:t>
            </a:r>
            <a:r>
              <a:rPr lang="en-US" dirty="0" err="1" smtClean="0"/>
              <a:t>softmax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각</a:t>
            </a:r>
            <a:r>
              <a:rPr lang="en-US" dirty="0" smtClean="0"/>
              <a:t> </a:t>
            </a:r>
            <a:r>
              <a:rPr lang="ko-KR" altLang="en-US" dirty="0" smtClean="0"/>
              <a:t>단어들을 </a:t>
            </a:r>
            <a:r>
              <a:rPr lang="en-US" altLang="ko-KR" dirty="0" smtClean="0"/>
              <a:t>leaves</a:t>
            </a:r>
            <a:r>
              <a:rPr lang="ko-KR" altLang="en-US" dirty="0" smtClean="0"/>
              <a:t>로 가지는 </a:t>
            </a:r>
            <a:r>
              <a:rPr lang="en-US" altLang="ko-KR" dirty="0" smtClean="0"/>
              <a:t>binary tree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해당 단어의 확률을 계산할 때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에서 해당 </a:t>
            </a:r>
            <a:r>
              <a:rPr lang="en-US" altLang="ko-KR" dirty="0" smtClean="0"/>
              <a:t>leaf</a:t>
            </a:r>
            <a:r>
              <a:rPr lang="ko-KR" altLang="en-US" dirty="0" smtClean="0"/>
              <a:t>로 가는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에 따라 확률을 곱해 나가면서 확률 계산</a:t>
            </a:r>
            <a:endParaRPr lang="en-US" dirty="0"/>
          </a:p>
        </p:txBody>
      </p:sp>
      <p:pic>
        <p:nvPicPr>
          <p:cNvPr id="7170" name="Picture 2" descr="HS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55" y="2974974"/>
            <a:ext cx="49911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Sequ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365749"/>
            <a:ext cx="613410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8701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8931" y="1171342"/>
            <a:ext cx="84535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Complexity reduction - Negative Sampling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전체 단어에 대한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계산을 하는 대신 일부만 뽑아서 계산을 하고 </a:t>
            </a:r>
            <a:r>
              <a:rPr lang="en-US" altLang="ko-KR" dirty="0" smtClean="0"/>
              <a:t>normalization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positive sample : </a:t>
            </a:r>
            <a:r>
              <a:rPr lang="ko-KR" altLang="en-US" dirty="0" smtClean="0"/>
              <a:t>실제</a:t>
            </a:r>
            <a:r>
              <a:rPr lang="en-US" altLang="ko-KR" dirty="0" smtClean="0"/>
              <a:t> target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사용하는 단어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negative sample </a:t>
            </a:r>
          </a:p>
        </p:txBody>
      </p:sp>
    </p:spTree>
    <p:extLst>
      <p:ext uri="{BB962C8B-B14F-4D97-AF65-F5344CB8AC3E}">
        <p14:creationId xmlns:p14="http://schemas.microsoft.com/office/powerpoint/2010/main" val="16152677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resources in GitHub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123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8219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github.com/aymericdamien/TensorFlow-Examples</a:t>
            </a:r>
            <a:endParaRPr lang="en-US" dirty="0" smtClean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github.com/sjchoi86/Tensorflow-101</a:t>
            </a:r>
            <a:endParaRPr lang="en-US" dirty="0" smtClean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dirty="0">
                <a:hlinkClick r:id="rId4"/>
              </a:rPr>
              <a:t>https://github.com/tensorflow/tensorflow/tree/r0.10/tensorflow/models/image/cifar10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804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7301" y="3817327"/>
            <a:ext cx="1316037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i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400" b="1" i="1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2400" b="1" i="1" dirty="0">
                <a:latin typeface="맑은 고딕" pitchFamily="50" charset="-127"/>
                <a:ea typeface="맑은 고딕" pitchFamily="50" charset="-127"/>
              </a:rPr>
              <a:t>Contact</a:t>
            </a:r>
          </a:p>
        </p:txBody>
      </p:sp>
      <p:graphicFrame>
        <p:nvGraphicFramePr>
          <p:cNvPr id="3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13796"/>
              </p:ext>
            </p:extLst>
          </p:nvPr>
        </p:nvGraphicFramePr>
        <p:xfrm>
          <a:off x="4436938" y="4753952"/>
          <a:ext cx="452755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1268"/>
                <a:gridCol w="2756282"/>
              </a:tblGrid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대표번호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070-4116-2876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FAX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070-8838-2876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E-Mail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hlinkClick r:id="rId2"/>
                        </a:rPr>
                        <a:t>jinsu.park@raonbit.com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Wingdings" pitchFamily="2" charset="2"/>
                        <a:buChar char="§"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Homepage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http://www.raonbit.com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/>
                </a:tc>
              </a:tr>
            </a:tbl>
          </a:graphicData>
        </a:graphic>
      </p:graphicFrame>
      <p:cxnSp>
        <p:nvCxnSpPr>
          <p:cNvPr id="4" name="직선 연결선 7"/>
          <p:cNvCxnSpPr/>
          <p:nvPr/>
        </p:nvCxnSpPr>
        <p:spPr bwMode="auto">
          <a:xfrm>
            <a:off x="3630488" y="4647590"/>
            <a:ext cx="5160963" cy="0"/>
          </a:xfrm>
          <a:prstGeom prst="line">
            <a:avLst/>
          </a:prstGeom>
          <a:solidFill>
            <a:schemeClr val="hlink"/>
          </a:solidFill>
          <a:ln w="635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환경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90268" y="1052736"/>
            <a:ext cx="672767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Python Anaconda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https://www.continuum.io/downloads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Virtual Environment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http://docs.python-guide.org/en/latest/dev/virtualenvs/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Pycharm</a:t>
            </a:r>
            <a:endParaRPr lang="en-US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https://www.jetbrains.com/pycharm/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http://jupyter.org/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Virtualenv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71600" y="1052736"/>
            <a:ext cx="60949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Virtual environment </a:t>
            </a:r>
            <a:r>
              <a:rPr lang="ko-KR" altLang="en-US" dirty="0" smtClean="0"/>
              <a:t>생성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virtualenv</a:t>
            </a:r>
            <a:r>
              <a:rPr lang="en-US" dirty="0" smtClean="0"/>
              <a:t> myenv1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cd myenv1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Scripts\activate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(myenv1) D:\myenv1&gt;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Python</a:t>
            </a:r>
            <a:r>
              <a:rPr lang="ko-KR" altLang="en-US" dirty="0" smtClean="0"/>
              <a:t>을 지정하여 </a:t>
            </a:r>
            <a:r>
              <a:rPr lang="en-US" dirty="0" smtClean="0"/>
              <a:t>Virtual environment </a:t>
            </a:r>
            <a:r>
              <a:rPr lang="ko-KR" altLang="en-US" dirty="0" smtClean="0"/>
              <a:t>생성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virtualenv</a:t>
            </a:r>
            <a:r>
              <a:rPr lang="en-US" dirty="0"/>
              <a:t> -p d:\Anaconda3\python.exe myenv2</a:t>
            </a:r>
          </a:p>
        </p:txBody>
      </p:sp>
    </p:spTree>
    <p:extLst>
      <p:ext uri="{BB962C8B-B14F-4D97-AF65-F5344CB8AC3E}">
        <p14:creationId xmlns:p14="http://schemas.microsoft.com/office/powerpoint/2010/main" val="2538446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050" name="Picture 2" descr="../_images/ipy_kernel_and_term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7433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../_images/other_kern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475" y="1700808"/>
            <a:ext cx="37433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9552" y="5518948"/>
            <a:ext cx="8291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https://github.com/ipython/ipython/wiki/IPython-kernels-for-other-languages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8194" name="Picture 2" descr="../_images/notebook_compon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692696"/>
            <a:ext cx="602932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../_images/nbconve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32124"/>
            <a:ext cx="62579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15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890617"/>
            <a:ext cx="5472608" cy="54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3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ko-KR" altLang="en-US" dirty="0" smtClean="0"/>
              <a:t>설</a:t>
            </a:r>
            <a:r>
              <a:rPr lang="ko-KR" altLang="en-US" dirty="0"/>
              <a:t>정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7193" y="1158569"/>
            <a:ext cx="870680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/>
              <a:t>Run </a:t>
            </a:r>
            <a:r>
              <a:rPr lang="en-US" sz="1600" dirty="0" err="1" smtClean="0"/>
              <a:t>jupyter</a:t>
            </a:r>
            <a:endParaRPr lang="en-US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err="1" smtClean="0"/>
              <a:t>jupyter</a:t>
            </a:r>
            <a:r>
              <a:rPr lang="en-US" sz="1600" dirty="0" smtClean="0"/>
              <a:t> notebook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localhost:8888/tree#notebooks</a:t>
            </a:r>
            <a:endParaRPr lang="en-US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/>
              <a:t>Python 2 Kernel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err="1"/>
              <a:t>conda</a:t>
            </a:r>
            <a:r>
              <a:rPr lang="en-US" sz="1600" dirty="0"/>
              <a:t> create -n ipykernel_py2 python=2 </a:t>
            </a:r>
            <a:r>
              <a:rPr lang="en-US" sz="1600" dirty="0" err="1"/>
              <a:t>ipykernel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activate </a:t>
            </a:r>
            <a:r>
              <a:rPr lang="en-US" sz="1600" dirty="0"/>
              <a:t>ipykernel_py2    </a:t>
            </a:r>
            <a:endParaRPr lang="en-US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python </a:t>
            </a:r>
            <a:r>
              <a:rPr lang="en-US" sz="1600" dirty="0"/>
              <a:t>-m </a:t>
            </a:r>
            <a:r>
              <a:rPr lang="en-US" sz="1600" dirty="0" err="1"/>
              <a:t>ipykernel</a:t>
            </a:r>
            <a:r>
              <a:rPr lang="en-US" sz="1600" dirty="0"/>
              <a:t> install --</a:t>
            </a:r>
            <a:r>
              <a:rPr lang="en-US" sz="1600" dirty="0" smtClean="0"/>
              <a:t>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 smtClean="0"/>
              <a:t>Virtualenv</a:t>
            </a:r>
            <a:r>
              <a:rPr lang="en-US" sz="1600" dirty="0" smtClean="0"/>
              <a:t>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conda</a:t>
            </a:r>
            <a:r>
              <a:rPr lang="en-US" altLang="ko-KR" sz="1600" dirty="0" smtClean="0"/>
              <a:t> create -n </a:t>
            </a:r>
            <a:r>
              <a:rPr lang="en-US" altLang="ko-KR" sz="1600" dirty="0" err="1" smtClean="0"/>
              <a:t>myenv</a:t>
            </a:r>
            <a:r>
              <a:rPr lang="en-US" altLang="ko-KR" sz="1600" dirty="0" smtClean="0"/>
              <a:t> python=3.5 anaconda</a:t>
            </a:r>
            <a:endParaRPr lang="en-US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activate </a:t>
            </a:r>
            <a:r>
              <a:rPr lang="en-US" sz="1600" dirty="0" err="1" smtClean="0"/>
              <a:t>myenv</a:t>
            </a:r>
            <a:endParaRPr lang="en-US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python </a:t>
            </a:r>
            <a:r>
              <a:rPr lang="en-US" sz="1600" dirty="0"/>
              <a:t>-m </a:t>
            </a:r>
            <a:r>
              <a:rPr lang="en-US" sz="1600" dirty="0" err="1"/>
              <a:t>ipykernel</a:t>
            </a:r>
            <a:r>
              <a:rPr lang="en-US" sz="1600" dirty="0"/>
              <a:t> install --user --name </a:t>
            </a:r>
            <a:r>
              <a:rPr lang="en-US" sz="1600" dirty="0" err="1"/>
              <a:t>myenv</a:t>
            </a:r>
            <a:r>
              <a:rPr lang="en-US" sz="1600" dirty="0"/>
              <a:t> --display-name "Python (</a:t>
            </a:r>
            <a:r>
              <a:rPr lang="en-US" sz="1600" dirty="0" err="1"/>
              <a:t>myenv</a:t>
            </a:r>
            <a:r>
              <a:rPr lang="en-US" sz="1600" dirty="0" smtClean="0"/>
              <a:t>)"</a:t>
            </a:r>
            <a:endParaRPr 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854435"/>
            <a:ext cx="24860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44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ko-KR" altLang="en-US" dirty="0" smtClean="0"/>
              <a:t>설</a:t>
            </a:r>
            <a:r>
              <a:rPr lang="ko-KR" altLang="en-US" dirty="0"/>
              <a:t>정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7193" y="1158569"/>
            <a:ext cx="57773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/>
              <a:t>R Kernel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R install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R console</a:t>
            </a: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 err="1"/>
              <a:t>install.packages</a:t>
            </a:r>
            <a:r>
              <a:rPr lang="en-US" sz="1600" dirty="0"/>
              <a:t>(c('</a:t>
            </a:r>
            <a:r>
              <a:rPr lang="en-US" sz="1600" dirty="0" err="1"/>
              <a:t>repr</a:t>
            </a:r>
            <a:r>
              <a:rPr lang="en-US" sz="1600" dirty="0"/>
              <a:t>', '</a:t>
            </a:r>
            <a:r>
              <a:rPr lang="en-US" sz="1600" dirty="0" err="1"/>
              <a:t>pbdZMQ</a:t>
            </a:r>
            <a:r>
              <a:rPr lang="en-US" sz="1600" dirty="0"/>
              <a:t>', '</a:t>
            </a:r>
            <a:r>
              <a:rPr lang="en-US" sz="1600" dirty="0" err="1"/>
              <a:t>devtools</a:t>
            </a:r>
            <a:r>
              <a:rPr lang="en-US" sz="1600" dirty="0"/>
              <a:t>')) </a:t>
            </a:r>
            <a:endParaRPr lang="en-US" sz="1600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 err="1" smtClean="0"/>
              <a:t>devtools</a:t>
            </a:r>
            <a:r>
              <a:rPr lang="en-US" sz="1600" dirty="0"/>
              <a:t>::</a:t>
            </a:r>
            <a:r>
              <a:rPr lang="en-US" sz="1600" dirty="0" err="1"/>
              <a:t>install_github</a:t>
            </a:r>
            <a:r>
              <a:rPr lang="en-US" sz="1600" dirty="0"/>
              <a:t>('</a:t>
            </a:r>
            <a:r>
              <a:rPr lang="en-US" sz="1600" dirty="0" err="1"/>
              <a:t>IRkernel</a:t>
            </a:r>
            <a:r>
              <a:rPr lang="en-US" sz="1600" dirty="0"/>
              <a:t>/</a:t>
            </a:r>
            <a:r>
              <a:rPr lang="en-US" sz="1600" dirty="0" err="1"/>
              <a:t>IRdisplay</a:t>
            </a:r>
            <a:r>
              <a:rPr lang="en-US" sz="1600" dirty="0"/>
              <a:t>')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 err="1"/>
              <a:t>devtools</a:t>
            </a:r>
            <a:r>
              <a:rPr lang="en-US" sz="1600" dirty="0"/>
              <a:t>::</a:t>
            </a:r>
            <a:r>
              <a:rPr lang="en-US" sz="1600" dirty="0" err="1"/>
              <a:t>install_github</a:t>
            </a:r>
            <a:r>
              <a:rPr lang="en-US" sz="1600" dirty="0"/>
              <a:t>('</a:t>
            </a:r>
            <a:r>
              <a:rPr lang="en-US" sz="1600" dirty="0" err="1"/>
              <a:t>IRkernel</a:t>
            </a:r>
            <a:r>
              <a:rPr lang="en-US" sz="1600" dirty="0"/>
              <a:t>/</a:t>
            </a:r>
            <a:r>
              <a:rPr lang="en-US" sz="1600" dirty="0" err="1"/>
              <a:t>IRkernel</a:t>
            </a:r>
            <a:r>
              <a:rPr lang="en-US" sz="1600" dirty="0"/>
              <a:t>')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 err="1"/>
              <a:t>IRkernel</a:t>
            </a:r>
            <a:r>
              <a:rPr lang="en-US" sz="1600" dirty="0"/>
              <a:t>::</a:t>
            </a:r>
            <a:r>
              <a:rPr lang="en-US" sz="1600" dirty="0" err="1"/>
              <a:t>installspec</a:t>
            </a:r>
            <a:r>
              <a:rPr lang="en-US" sz="1600" dirty="0" smtClean="0"/>
              <a:t>()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3527425"/>
            <a:ext cx="25717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8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4008" y="1412776"/>
            <a:ext cx="3109596" cy="252027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Science</a:t>
            </a:r>
          </a:p>
          <a:p>
            <a:pPr marL="342900" indent="-342900">
              <a:lnSpc>
                <a:spcPct val="25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개발 환경 설정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Python Basic</a:t>
            </a:r>
          </a:p>
          <a:p>
            <a:pPr marL="342900" indent="-342900">
              <a:lnSpc>
                <a:spcPct val="2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Analysis packages</a:t>
            </a:r>
          </a:p>
          <a:p>
            <a:pPr marL="342900" indent="-342900">
              <a:lnSpc>
                <a:spcPct val="2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ScikitLearn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2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Deep Learning with Python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Basic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ko-KR" altLang="en-US" dirty="0" smtClean="0"/>
              <a:t>특징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15616" y="1412776"/>
            <a:ext cx="28519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High-level 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Interpreted 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Interactive 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ko-KR" dirty="0" smtClean="0"/>
              <a:t>Object-oriented</a:t>
            </a:r>
            <a:r>
              <a:rPr lang="ko-KR" altLang="en-US" dirty="0" smtClean="0"/>
              <a:t>  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Scripting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Imperative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364088" y="1412776"/>
            <a:ext cx="28519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Easy-to-learn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Easy-to-read 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Easy-to-maintain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652120" y="3628768"/>
            <a:ext cx="1944217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Python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dirty="0" err="1" smtClean="0"/>
              <a:t>Jython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dirty="0" err="1" smtClean="0"/>
              <a:t>IronPyton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9082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628800"/>
            <a:ext cx="1656184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Number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String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ko-KR" dirty="0" smtClean="0"/>
              <a:t>List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ko-KR" dirty="0" smtClean="0"/>
              <a:t>Tuple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Dictionary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Set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Boolean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79912" y="1340768"/>
            <a:ext cx="47525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Number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정수 </a:t>
            </a:r>
            <a:r>
              <a:rPr lang="en-US" altLang="ko-KR" dirty="0" smtClean="0"/>
              <a:t>: a = 123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실수 </a:t>
            </a:r>
            <a:r>
              <a:rPr lang="en-US" altLang="ko-KR" dirty="0" smtClean="0"/>
              <a:t>: a = 123.45, a = 3.4e10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복소수 </a:t>
            </a:r>
            <a:r>
              <a:rPr lang="en-US" altLang="ko-KR" dirty="0" smtClean="0"/>
              <a:t>: a = 1 + 2j, a = -3j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8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: a = 0o123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16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: a  = 0x123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**, //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7889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568" y="1268760"/>
            <a:ext cx="47525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String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a = ‘hello world’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a = “hello world”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a = “”” hello</a:t>
            </a: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             world”””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a = ‘’’hello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world’’’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62010"/>
              </p:ext>
            </p:extLst>
          </p:nvPr>
        </p:nvGraphicFramePr>
        <p:xfrm>
          <a:off x="4550937" y="2852936"/>
          <a:ext cx="3960440" cy="3108960"/>
        </p:xfrm>
        <a:graphic>
          <a:graphicData uri="http://schemas.openxmlformats.org/drawingml/2006/table">
            <a:tbl>
              <a:tblPr/>
              <a:tblGrid>
                <a:gridCol w="1029175"/>
                <a:gridCol w="2931265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effectLst/>
                          <a:latin typeface="+mj-lt"/>
                        </a:rPr>
                        <a:t>코드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+mj-lt"/>
                        </a:rPr>
                        <a:t>%s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  <a:latin typeface="+mj-lt"/>
                        </a:rPr>
                        <a:t>문자열 </a:t>
                      </a:r>
                      <a:r>
                        <a:rPr lang="en-US" altLang="ko-KR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dirty="0">
                          <a:effectLst/>
                          <a:latin typeface="+mj-lt"/>
                        </a:rPr>
                        <a:t>String)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+mj-lt"/>
                        </a:rPr>
                        <a:t>%c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  <a:latin typeface="+mj-lt"/>
                        </a:rPr>
                        <a:t>문자 </a:t>
                      </a:r>
                      <a:r>
                        <a:rPr lang="en-US" altLang="ko-KR" dirty="0"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dirty="0">
                          <a:effectLst/>
                          <a:latin typeface="+mj-lt"/>
                        </a:rPr>
                        <a:t>개</a:t>
                      </a:r>
                      <a:r>
                        <a:rPr lang="en-US" altLang="ko-KR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dirty="0">
                          <a:effectLst/>
                          <a:latin typeface="+mj-lt"/>
                        </a:rPr>
                        <a:t>character)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+mj-lt"/>
                        </a:rPr>
                        <a:t>%d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  <a:latin typeface="+mj-lt"/>
                        </a:rPr>
                        <a:t>정수 </a:t>
                      </a:r>
                      <a:r>
                        <a:rPr lang="en-US" altLang="ko-KR">
                          <a:effectLst/>
                          <a:latin typeface="+mj-lt"/>
                        </a:rPr>
                        <a:t>(</a:t>
                      </a:r>
                      <a:r>
                        <a:rPr lang="en-US">
                          <a:effectLst/>
                          <a:latin typeface="+mj-lt"/>
                        </a:rPr>
                        <a:t>Integer)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+mj-lt"/>
                        </a:rPr>
                        <a:t>%f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  <a:latin typeface="+mj-lt"/>
                        </a:rPr>
                        <a:t>부동소수 </a:t>
                      </a:r>
                      <a:r>
                        <a:rPr lang="en-US" altLang="ko-KR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dirty="0">
                          <a:effectLst/>
                          <a:latin typeface="+mj-lt"/>
                        </a:rPr>
                        <a:t>floating-point)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+mj-lt"/>
                        </a:rPr>
                        <a:t>%o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  <a:latin typeface="+mj-lt"/>
                        </a:rPr>
                        <a:t>8</a:t>
                      </a:r>
                      <a:r>
                        <a:rPr lang="ko-KR" altLang="en-US" dirty="0">
                          <a:effectLst/>
                          <a:latin typeface="+mj-lt"/>
                        </a:rPr>
                        <a:t>진수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+mj-lt"/>
                        </a:rPr>
                        <a:t>%x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  <a:latin typeface="+mj-lt"/>
                        </a:rPr>
                        <a:t>16</a:t>
                      </a:r>
                      <a:r>
                        <a:rPr lang="ko-KR" altLang="en-US" dirty="0">
                          <a:effectLst/>
                          <a:latin typeface="+mj-lt"/>
                        </a:rPr>
                        <a:t>진수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+mj-lt"/>
                        </a:rPr>
                        <a:t>%%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+mj-lt"/>
                        </a:rPr>
                        <a:t>Literal % (</a:t>
                      </a:r>
                      <a:r>
                        <a:rPr lang="ko-KR" altLang="en-US" dirty="0">
                          <a:effectLst/>
                          <a:latin typeface="+mj-lt"/>
                        </a:rPr>
                        <a:t>문자 </a:t>
                      </a:r>
                      <a:r>
                        <a:rPr lang="en-US" altLang="ko-KR" dirty="0">
                          <a:effectLst/>
                          <a:latin typeface="+mj-lt"/>
                        </a:rPr>
                        <a:t>% </a:t>
                      </a:r>
                      <a:r>
                        <a:rPr lang="ko-KR" altLang="en-US" dirty="0">
                          <a:effectLst/>
                          <a:latin typeface="+mj-lt"/>
                        </a:rPr>
                        <a:t>자체</a:t>
                      </a:r>
                      <a:r>
                        <a:rPr lang="en-US" altLang="ko-KR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58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568" y="1268760"/>
            <a:ext cx="38884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List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a = [ </a:t>
            </a:r>
            <a:r>
              <a:rPr lang="en-US" altLang="ko-KR" dirty="0" smtClean="0"/>
              <a:t>] ( a = list() )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b </a:t>
            </a:r>
            <a:r>
              <a:rPr lang="en-US" altLang="ko-KR" dirty="0"/>
              <a:t>= [1, 2, 3]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c </a:t>
            </a:r>
            <a:r>
              <a:rPr lang="en-US" altLang="ko-KR" dirty="0"/>
              <a:t>= ['Life', 'is', 'too', 'short']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d </a:t>
            </a:r>
            <a:r>
              <a:rPr lang="en-US" altLang="ko-KR" dirty="0"/>
              <a:t>= [1, 2, 'Life', 'is']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e </a:t>
            </a:r>
            <a:r>
              <a:rPr lang="en-US" altLang="ko-KR" dirty="0"/>
              <a:t>= [1, 2, ['Life', 'is']]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51437" y="1268760"/>
            <a:ext cx="38884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Tuple (immutable List)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t1 = ()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</a:rPr>
              <a:t>t2 </a:t>
            </a:r>
            <a:r>
              <a:rPr lang="en-US" altLang="ko-KR" dirty="0">
                <a:solidFill>
                  <a:srgbClr val="FF0000"/>
                </a:solidFill>
              </a:rPr>
              <a:t>= (1,)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t3 </a:t>
            </a:r>
            <a:r>
              <a:rPr lang="en-US" altLang="ko-KR" dirty="0"/>
              <a:t>= (1, 2, 3)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</a:rPr>
              <a:t>t4 </a:t>
            </a:r>
            <a:r>
              <a:rPr lang="en-US" altLang="ko-KR" dirty="0">
                <a:solidFill>
                  <a:srgbClr val="FF0000"/>
                </a:solidFill>
              </a:rPr>
              <a:t>= 1, 2, 3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t5 </a:t>
            </a:r>
            <a:r>
              <a:rPr lang="en-US" altLang="ko-KR" dirty="0"/>
              <a:t>= ('a', 'b', ('ab', 'cd'))</a:t>
            </a:r>
          </a:p>
        </p:txBody>
      </p:sp>
    </p:spTree>
    <p:extLst>
      <p:ext uri="{BB962C8B-B14F-4D97-AF65-F5344CB8AC3E}">
        <p14:creationId xmlns:p14="http://schemas.microsoft.com/office/powerpoint/2010/main" val="575066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568" y="1268760"/>
            <a:ext cx="7704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Dictionary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dic</a:t>
            </a:r>
            <a:r>
              <a:rPr lang="en-US" altLang="ko-KR" dirty="0"/>
              <a:t> = {'name':'</a:t>
            </a:r>
            <a:r>
              <a:rPr lang="en-US" altLang="ko-KR" dirty="0" err="1"/>
              <a:t>pey</a:t>
            </a:r>
            <a:r>
              <a:rPr lang="en-US" altLang="ko-KR" dirty="0"/>
              <a:t>', 'phone':'0119993323', 'birth': '1118</a:t>
            </a:r>
            <a:r>
              <a:rPr lang="en-US" altLang="ko-KR" dirty="0" smtClean="0"/>
              <a:t>'}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ko-KR" dirty="0" smtClean="0"/>
              <a:t>Set (unique &amp; unordered list)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s1 = set([1,2,3])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s2 = set(“Hello”)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altLang="ko-KR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6229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26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694974"/>
              </p:ext>
            </p:extLst>
          </p:nvPr>
        </p:nvGraphicFramePr>
        <p:xfrm>
          <a:off x="1547664" y="1772816"/>
          <a:ext cx="5760640" cy="3886200"/>
        </p:xfrm>
        <a:graphic>
          <a:graphicData uri="http://schemas.openxmlformats.org/drawingml/2006/table">
            <a:tbl>
              <a:tblPr/>
              <a:tblGrid>
                <a:gridCol w="2880320"/>
                <a:gridCol w="288032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effectLst/>
                          <a:latin typeface="+mj-lt"/>
                        </a:rPr>
                        <a:t>Value</a:t>
                      </a:r>
                      <a:endParaRPr lang="ko-KR" altLang="en-US" b="1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effectLst/>
                          <a:latin typeface="+mj-lt"/>
                        </a:rPr>
                        <a:t>True / False</a:t>
                      </a:r>
                      <a:endParaRPr lang="ko-KR" altLang="en-US" b="1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+mj-lt"/>
                        </a:rPr>
                        <a:t>"python"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True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+mj-lt"/>
                        </a:rPr>
                        <a:t>""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False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j-lt"/>
                        </a:rPr>
                        <a:t>[1, 2, 3]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True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j-lt"/>
                        </a:rPr>
                        <a:t>[]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False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j-lt"/>
                        </a:rPr>
                        <a:t>()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False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+mj-lt"/>
                        </a:rPr>
                        <a:t>{}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False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True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False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+mj-lt"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False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83568" y="1034543"/>
            <a:ext cx="7704856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ko-KR" dirty="0" smtClean="0"/>
              <a:t>Boolean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9739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27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757027"/>
              </p:ext>
            </p:extLst>
          </p:nvPr>
        </p:nvGraphicFramePr>
        <p:xfrm>
          <a:off x="1187624" y="1772816"/>
          <a:ext cx="7056784" cy="2331720"/>
        </p:xfrm>
        <a:graphic>
          <a:graphicData uri="http://schemas.openxmlformats.org/drawingml/2006/table">
            <a:tbl>
              <a:tblPr/>
              <a:tblGrid>
                <a:gridCol w="3528392"/>
                <a:gridCol w="352839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effectLst/>
                          <a:latin typeface="+mj-lt"/>
                        </a:rPr>
                        <a:t>Mutable</a:t>
                      </a:r>
                      <a:endParaRPr lang="ko-KR" altLang="en-US" b="1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effectLst/>
                          <a:latin typeface="+mj-lt"/>
                        </a:rPr>
                        <a:t>Immutable</a:t>
                      </a:r>
                      <a:endParaRPr lang="ko-KR" altLang="en-US" b="1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+mj-lt"/>
                        </a:rPr>
                        <a:t>list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numbers(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float, complex)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+mj-lt"/>
                        </a:rPr>
                        <a:t>dictionary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string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+mj-lt"/>
                        </a:rPr>
                        <a:t>set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tuple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+mj-lt"/>
                        </a:rPr>
                        <a:t>byte array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>
                          <a:effectLst/>
                          <a:latin typeface="+mj-lt"/>
                        </a:rPr>
                        <a:t>frozenset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  <a:latin typeface="+mj-lt"/>
                        </a:rPr>
                        <a:t>bytes</a:t>
                      </a:r>
                      <a:endParaRPr lang="ko-KR" altLang="en-US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83568" y="1034543"/>
            <a:ext cx="7704856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ko-KR" dirty="0" smtClean="0"/>
              <a:t>Mutable vs. Immutable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8168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statements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628800"/>
            <a:ext cx="1656184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if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while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for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51920" y="1236567"/>
            <a:ext cx="424847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lt"/>
              </a:rPr>
              <a:t>if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조건문</a:t>
            </a:r>
            <a:r>
              <a:rPr lang="en-US" altLang="ko-KR" b="1" dirty="0">
                <a:latin typeface="+mj-lt"/>
              </a:rPr>
              <a:t>:</a:t>
            </a:r>
          </a:p>
          <a:p>
            <a:r>
              <a:rPr lang="en-US" altLang="ko-KR" dirty="0" smtClean="0">
                <a:latin typeface="+mj-lt"/>
              </a:rPr>
              <a:t>….</a:t>
            </a:r>
            <a:r>
              <a:rPr lang="ko-KR" altLang="en-US" dirty="0" smtClean="0">
                <a:latin typeface="+mj-lt"/>
              </a:rPr>
              <a:t>수행할 </a:t>
            </a:r>
            <a:r>
              <a:rPr lang="ko-KR" altLang="en-US" dirty="0">
                <a:latin typeface="+mj-lt"/>
              </a:rPr>
              <a:t>문장</a:t>
            </a:r>
            <a:r>
              <a:rPr lang="en-US" altLang="ko-KR" dirty="0">
                <a:latin typeface="+mj-lt"/>
              </a:rPr>
              <a:t>1</a:t>
            </a:r>
          </a:p>
          <a:p>
            <a:r>
              <a:rPr lang="en-US" altLang="ko-KR" dirty="0" smtClean="0">
                <a:latin typeface="+mj-lt"/>
              </a:rPr>
              <a:t>….</a:t>
            </a:r>
            <a:r>
              <a:rPr lang="ko-KR" altLang="en-US" dirty="0" smtClean="0">
                <a:latin typeface="+mj-lt"/>
              </a:rPr>
              <a:t>수행할 </a:t>
            </a:r>
            <a:r>
              <a:rPr lang="ko-KR" altLang="en-US" dirty="0">
                <a:latin typeface="+mj-lt"/>
              </a:rPr>
              <a:t>문장</a:t>
            </a:r>
            <a:r>
              <a:rPr lang="en-US" altLang="ko-KR" dirty="0">
                <a:latin typeface="+mj-lt"/>
              </a:rPr>
              <a:t>2</a:t>
            </a:r>
          </a:p>
          <a:p>
            <a:r>
              <a:rPr lang="en-US" altLang="ko-KR" b="1" dirty="0" smtClean="0">
                <a:latin typeface="+mj-lt"/>
              </a:rPr>
              <a:t>else</a:t>
            </a:r>
            <a:r>
              <a:rPr lang="en-US" altLang="ko-KR" b="1" dirty="0">
                <a:latin typeface="+mj-lt"/>
              </a:rPr>
              <a:t>:</a:t>
            </a:r>
          </a:p>
          <a:p>
            <a:r>
              <a:rPr lang="en-US" altLang="ko-KR" dirty="0" smtClean="0">
                <a:latin typeface="+mj-lt"/>
              </a:rPr>
              <a:t>….</a:t>
            </a:r>
            <a:r>
              <a:rPr lang="ko-KR" altLang="en-US" dirty="0" smtClean="0">
                <a:latin typeface="+mj-lt"/>
              </a:rPr>
              <a:t>수행할 </a:t>
            </a:r>
            <a:r>
              <a:rPr lang="ko-KR" altLang="en-US" dirty="0">
                <a:latin typeface="+mj-lt"/>
              </a:rPr>
              <a:t>문장</a:t>
            </a:r>
            <a:r>
              <a:rPr lang="en-US" altLang="ko-KR" dirty="0">
                <a:latin typeface="+mj-lt"/>
              </a:rPr>
              <a:t>A</a:t>
            </a:r>
          </a:p>
          <a:p>
            <a:r>
              <a:rPr lang="en-US" altLang="ko-KR" dirty="0" smtClean="0">
                <a:latin typeface="+mj-lt"/>
              </a:rPr>
              <a:t>….</a:t>
            </a:r>
            <a:r>
              <a:rPr lang="ko-KR" altLang="en-US" dirty="0" smtClean="0">
                <a:latin typeface="+mj-lt"/>
              </a:rPr>
              <a:t>수행할 </a:t>
            </a:r>
            <a:r>
              <a:rPr lang="ko-KR" altLang="en-US" dirty="0">
                <a:latin typeface="+mj-lt"/>
              </a:rPr>
              <a:t>문장</a:t>
            </a:r>
            <a:r>
              <a:rPr lang="en-US" altLang="ko-KR" dirty="0" smtClean="0">
                <a:latin typeface="+mj-lt"/>
              </a:rPr>
              <a:t>B</a:t>
            </a:r>
          </a:p>
          <a:p>
            <a:endParaRPr lang="en-US" altLang="ko-KR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altLang="ko-KR" b="1" dirty="0">
                <a:latin typeface="+mj-lt"/>
              </a:rPr>
              <a:t>while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 smtClean="0">
                <a:latin typeface="+mj-lt"/>
              </a:rPr>
              <a:t>조건문</a:t>
            </a:r>
            <a:r>
              <a:rPr lang="en-US" altLang="ko-KR" b="1" dirty="0" smtClean="0">
                <a:latin typeface="+mj-lt"/>
              </a:rPr>
              <a:t>:</a:t>
            </a:r>
            <a:r>
              <a:rPr lang="en-US" altLang="ko-KR" dirty="0" smtClean="0">
                <a:latin typeface="+mj-lt"/>
              </a:rPr>
              <a:t> </a:t>
            </a:r>
          </a:p>
          <a:p>
            <a:r>
              <a:rPr lang="en-US" altLang="ko-KR" dirty="0" smtClean="0">
                <a:latin typeface="+mj-lt"/>
              </a:rPr>
              <a:t>….</a:t>
            </a:r>
            <a:r>
              <a:rPr lang="ko-KR" altLang="en-US" dirty="0" smtClean="0">
                <a:latin typeface="+mj-lt"/>
              </a:rPr>
              <a:t>수행할 </a:t>
            </a:r>
            <a:r>
              <a:rPr lang="ko-KR" altLang="en-US" dirty="0">
                <a:latin typeface="+mj-lt"/>
              </a:rPr>
              <a:t>문장</a:t>
            </a:r>
            <a:r>
              <a:rPr lang="en-US" altLang="ko-KR" dirty="0" smtClean="0">
                <a:latin typeface="+mj-lt"/>
              </a:rPr>
              <a:t>1</a:t>
            </a:r>
          </a:p>
          <a:p>
            <a:r>
              <a:rPr lang="en-US" altLang="ko-KR" dirty="0" smtClean="0">
                <a:latin typeface="+mj-lt"/>
              </a:rPr>
              <a:t>….</a:t>
            </a:r>
            <a:r>
              <a:rPr lang="ko-KR" altLang="en-US" dirty="0" smtClean="0">
                <a:latin typeface="+mj-lt"/>
              </a:rPr>
              <a:t>수행할 </a:t>
            </a:r>
            <a:r>
              <a:rPr lang="ko-KR" altLang="en-US" dirty="0">
                <a:latin typeface="+mj-lt"/>
              </a:rPr>
              <a:t>문장</a:t>
            </a:r>
            <a:r>
              <a:rPr lang="en-US" altLang="ko-KR" dirty="0" smtClean="0">
                <a:latin typeface="+mj-lt"/>
              </a:rPr>
              <a:t>2</a:t>
            </a:r>
          </a:p>
          <a:p>
            <a:r>
              <a:rPr lang="en-US" altLang="ko-KR" dirty="0" smtClean="0">
                <a:latin typeface="+mj-lt"/>
              </a:rPr>
              <a:t>….</a:t>
            </a:r>
            <a:r>
              <a:rPr lang="ko-KR" altLang="en-US" dirty="0" smtClean="0">
                <a:latin typeface="+mj-lt"/>
              </a:rPr>
              <a:t>수행할 </a:t>
            </a:r>
            <a:r>
              <a:rPr lang="ko-KR" altLang="en-US" dirty="0">
                <a:latin typeface="+mj-lt"/>
              </a:rPr>
              <a:t>문장</a:t>
            </a:r>
            <a:r>
              <a:rPr lang="en-US" altLang="ko-KR" dirty="0" smtClean="0">
                <a:latin typeface="+mj-lt"/>
              </a:rPr>
              <a:t>3</a:t>
            </a:r>
          </a:p>
          <a:p>
            <a:endParaRPr lang="en-US" altLang="ko-KR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altLang="ko-KR" b="1" dirty="0">
                <a:latin typeface="+mj-lt"/>
              </a:rPr>
              <a:t>for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변수 </a:t>
            </a:r>
            <a:r>
              <a:rPr lang="en-US" altLang="ko-KR" dirty="0">
                <a:latin typeface="+mj-lt"/>
              </a:rPr>
              <a:t>in </a:t>
            </a:r>
            <a:r>
              <a:rPr lang="ko-KR" altLang="en-US" dirty="0">
                <a:latin typeface="+mj-lt"/>
              </a:rPr>
              <a:t>리스트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또는 </a:t>
            </a:r>
            <a:r>
              <a:rPr lang="ko-KR" altLang="en-US" dirty="0" err="1">
                <a:latin typeface="+mj-lt"/>
              </a:rPr>
              <a:t>튜플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문자열</a:t>
            </a:r>
            <a:r>
              <a:rPr lang="en-US" altLang="ko-KR" dirty="0">
                <a:latin typeface="+mj-lt"/>
              </a:rPr>
              <a:t>)</a:t>
            </a:r>
            <a:r>
              <a:rPr lang="en-US" altLang="ko-KR" b="1" dirty="0">
                <a:latin typeface="+mj-lt"/>
              </a:rPr>
              <a:t>:</a:t>
            </a:r>
          </a:p>
          <a:p>
            <a:r>
              <a:rPr lang="en-US" altLang="ko-KR" dirty="0" smtClean="0">
                <a:latin typeface="+mj-lt"/>
              </a:rPr>
              <a:t>….</a:t>
            </a:r>
            <a:r>
              <a:rPr lang="ko-KR" altLang="en-US" dirty="0" smtClean="0">
                <a:latin typeface="+mj-lt"/>
              </a:rPr>
              <a:t>수행할 </a:t>
            </a:r>
            <a:r>
              <a:rPr lang="ko-KR" altLang="en-US" dirty="0">
                <a:latin typeface="+mj-lt"/>
              </a:rPr>
              <a:t>문장</a:t>
            </a:r>
            <a:r>
              <a:rPr lang="en-US" altLang="ko-KR" dirty="0">
                <a:latin typeface="+mj-lt"/>
              </a:rPr>
              <a:t>1</a:t>
            </a:r>
          </a:p>
          <a:p>
            <a:r>
              <a:rPr lang="en-US" altLang="ko-KR" dirty="0" smtClean="0">
                <a:latin typeface="+mj-lt"/>
              </a:rPr>
              <a:t>….</a:t>
            </a:r>
            <a:r>
              <a:rPr lang="ko-KR" altLang="en-US" dirty="0" smtClean="0">
                <a:latin typeface="+mj-lt"/>
              </a:rPr>
              <a:t>수행할 </a:t>
            </a:r>
            <a:r>
              <a:rPr lang="ko-KR" altLang="en-US" dirty="0">
                <a:latin typeface="+mj-lt"/>
              </a:rPr>
              <a:t>문장</a:t>
            </a:r>
            <a:r>
              <a:rPr lang="en-US" altLang="ko-KR" dirty="0">
                <a:latin typeface="+mj-lt"/>
              </a:rPr>
              <a:t>2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053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read/write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1412776"/>
            <a:ext cx="5310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+mj-lt"/>
              </a:rPr>
              <a:t>file = open(file name, mode)</a:t>
            </a:r>
          </a:p>
          <a:p>
            <a:r>
              <a:rPr lang="en-US" dirty="0" err="1" smtClean="0">
                <a:latin typeface="+mj-lt"/>
              </a:rPr>
              <a:t>file.close</a:t>
            </a:r>
            <a:r>
              <a:rPr lang="en-US" dirty="0" smtClean="0">
                <a:latin typeface="+mj-lt"/>
              </a:rPr>
              <a:t>()</a:t>
            </a:r>
            <a:endParaRPr lang="en-US" dirty="0">
              <a:latin typeface="+mj-lt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229988"/>
              </p:ext>
            </p:extLst>
          </p:nvPr>
        </p:nvGraphicFramePr>
        <p:xfrm>
          <a:off x="5292080" y="1427177"/>
          <a:ext cx="1954560" cy="1456397"/>
        </p:xfrm>
        <a:graphic>
          <a:graphicData uri="http://schemas.openxmlformats.org/drawingml/2006/table">
            <a:tbl>
              <a:tblPr/>
              <a:tblGrid>
                <a:gridCol w="874440"/>
                <a:gridCol w="1080120"/>
              </a:tblGrid>
              <a:tr h="3819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 smtClean="0">
                          <a:effectLst/>
                          <a:latin typeface="+mj-lt"/>
                        </a:rPr>
                        <a:t>mode</a:t>
                      </a:r>
                      <a:endParaRPr lang="ko-KR" altLang="en-US" sz="1600" b="1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 smtClean="0">
                          <a:effectLst/>
                          <a:latin typeface="+mj-lt"/>
                        </a:rPr>
                        <a:t>read</a:t>
                      </a:r>
                      <a:endParaRPr lang="ko-KR" altLang="en-US" sz="1600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w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 smtClean="0">
                          <a:effectLst/>
                          <a:latin typeface="+mj-lt"/>
                        </a:rPr>
                        <a:t>write</a:t>
                      </a:r>
                      <a:endParaRPr lang="ko-KR" altLang="en-US" sz="1600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 smtClean="0">
                          <a:effectLst/>
                          <a:latin typeface="+mj-lt"/>
                        </a:rPr>
                        <a:t>append</a:t>
                      </a:r>
                      <a:endParaRPr lang="ko-KR" altLang="en-US" sz="1600" dirty="0">
                        <a:effectLst/>
                        <a:latin typeface="+mj-lt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11560" y="2897975"/>
            <a:ext cx="5310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+mj-lt"/>
              </a:rPr>
              <a:t>with open(file name, mode) as f:</a:t>
            </a:r>
          </a:p>
          <a:p>
            <a:r>
              <a:rPr lang="en-US" altLang="ko-KR" dirty="0">
                <a:latin typeface="+mj-lt"/>
              </a:rPr>
              <a:t>	</a:t>
            </a:r>
            <a:r>
              <a:rPr lang="en-US" altLang="ko-KR" dirty="0" err="1" smtClean="0">
                <a:latin typeface="+mj-lt"/>
              </a:rPr>
              <a:t>f.readlines</a:t>
            </a:r>
            <a:r>
              <a:rPr lang="en-US" altLang="ko-KR" dirty="0" smtClean="0">
                <a:latin typeface="+mj-lt"/>
              </a:rPr>
              <a:t>()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1560" y="4383174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+mj-lt"/>
              </a:rPr>
              <a:t>with open(file name, mode, encoding=‘utf-8’) as f:</a:t>
            </a:r>
          </a:p>
          <a:p>
            <a:r>
              <a:rPr lang="en-US" altLang="ko-KR" dirty="0">
                <a:latin typeface="+mj-lt"/>
              </a:rPr>
              <a:t>	</a:t>
            </a:r>
            <a:r>
              <a:rPr lang="en-US" altLang="ko-KR" dirty="0" err="1" smtClean="0">
                <a:latin typeface="+mj-lt"/>
              </a:rPr>
              <a:t>f.readlines</a:t>
            </a:r>
            <a:r>
              <a:rPr lang="en-US" altLang="ko-KR" dirty="0" smtClean="0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4227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Science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8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/ Class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1600" y="1916832"/>
            <a:ext cx="264604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+mj-lt"/>
              </a:rPr>
              <a:t>def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함수명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입력 인수</a:t>
            </a:r>
            <a:r>
              <a:rPr lang="en-US" altLang="ko-KR" dirty="0">
                <a:latin typeface="+mj-lt"/>
              </a:rPr>
              <a:t>):</a:t>
            </a:r>
          </a:p>
          <a:p>
            <a:r>
              <a:rPr lang="en-US" altLang="ko-KR" dirty="0">
                <a:latin typeface="+mj-lt"/>
              </a:rPr>
              <a:t>    &lt;</a:t>
            </a:r>
            <a:r>
              <a:rPr lang="ko-KR" altLang="en-US" dirty="0">
                <a:latin typeface="+mj-lt"/>
              </a:rPr>
              <a:t>수행할 문장</a:t>
            </a:r>
            <a:r>
              <a:rPr lang="en-US" altLang="ko-KR" dirty="0">
                <a:latin typeface="+mj-lt"/>
              </a:rPr>
              <a:t>1&gt;</a:t>
            </a:r>
          </a:p>
          <a:p>
            <a:r>
              <a:rPr lang="en-US" altLang="ko-KR" dirty="0">
                <a:latin typeface="+mj-lt"/>
              </a:rPr>
              <a:t>    &lt;</a:t>
            </a:r>
            <a:r>
              <a:rPr lang="ko-KR" altLang="en-US" dirty="0">
                <a:latin typeface="+mj-lt"/>
              </a:rPr>
              <a:t>수행할 문장</a:t>
            </a:r>
            <a:r>
              <a:rPr lang="en-US" altLang="ko-KR" dirty="0">
                <a:latin typeface="+mj-lt"/>
              </a:rPr>
              <a:t>2&gt;</a:t>
            </a:r>
            <a:endParaRPr lang="en-US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220207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114800" y="1851461"/>
            <a:ext cx="4572000" cy="36933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dirty="0">
                <a:latin typeface="+mj-lt"/>
              </a:rPr>
              <a:t>class </a:t>
            </a:r>
            <a:r>
              <a:rPr lang="ko-KR" altLang="en-US" dirty="0" smtClean="0">
                <a:latin typeface="+mj-lt"/>
              </a:rPr>
              <a:t>클래스이름</a:t>
            </a:r>
            <a:r>
              <a:rPr lang="en-US" altLang="ko-KR" dirty="0" smtClean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상속 </a:t>
            </a:r>
            <a:r>
              <a:rPr lang="ko-KR" altLang="en-US" dirty="0" err="1">
                <a:latin typeface="+mj-lt"/>
              </a:rPr>
              <a:t>클래스명</a:t>
            </a:r>
            <a:r>
              <a:rPr lang="en-US" altLang="ko-KR" dirty="0" smtClean="0">
                <a:latin typeface="+mj-lt"/>
              </a:rPr>
              <a:t>):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    &lt;</a:t>
            </a:r>
            <a:r>
              <a:rPr lang="ko-KR" altLang="en-US" dirty="0">
                <a:latin typeface="+mj-lt"/>
              </a:rPr>
              <a:t>클래스 변수 </a:t>
            </a:r>
            <a:r>
              <a:rPr lang="en-US" altLang="ko-KR" dirty="0">
                <a:latin typeface="+mj-lt"/>
              </a:rPr>
              <a:t>1&gt;</a:t>
            </a:r>
          </a:p>
          <a:p>
            <a:r>
              <a:rPr lang="en-US" altLang="ko-KR" dirty="0">
                <a:latin typeface="+mj-lt"/>
              </a:rPr>
              <a:t>    &lt;</a:t>
            </a:r>
            <a:r>
              <a:rPr lang="ko-KR" altLang="en-US" dirty="0">
                <a:latin typeface="+mj-lt"/>
              </a:rPr>
              <a:t>클래스 변수 </a:t>
            </a:r>
            <a:r>
              <a:rPr lang="en-US" altLang="ko-KR" dirty="0">
                <a:latin typeface="+mj-lt"/>
              </a:rPr>
              <a:t>2&gt;</a:t>
            </a:r>
          </a:p>
          <a:p>
            <a:r>
              <a:rPr lang="en-US" altLang="ko-KR" dirty="0">
                <a:latin typeface="+mj-lt"/>
              </a:rPr>
              <a:t>    ...</a:t>
            </a:r>
          </a:p>
          <a:p>
            <a:r>
              <a:rPr lang="en-US" altLang="ko-KR" dirty="0">
                <a:latin typeface="+mj-lt"/>
              </a:rPr>
              <a:t>    </a:t>
            </a:r>
            <a:r>
              <a:rPr lang="en-US" altLang="ko-KR" dirty="0" err="1">
                <a:latin typeface="+mj-lt"/>
              </a:rPr>
              <a:t>def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클래스함수</a:t>
            </a:r>
            <a:r>
              <a:rPr lang="en-US" altLang="ko-KR" dirty="0">
                <a:latin typeface="+mj-lt"/>
              </a:rPr>
              <a:t>1(self[, </a:t>
            </a:r>
            <a:r>
              <a:rPr lang="ko-KR" altLang="en-US" dirty="0">
                <a:latin typeface="+mj-lt"/>
              </a:rPr>
              <a:t>인수</a:t>
            </a:r>
            <a:r>
              <a:rPr lang="en-US" altLang="ko-KR" dirty="0">
                <a:latin typeface="+mj-lt"/>
              </a:rPr>
              <a:t>1, </a:t>
            </a:r>
            <a:r>
              <a:rPr lang="ko-KR" altLang="en-US" dirty="0">
                <a:latin typeface="+mj-lt"/>
              </a:rPr>
              <a:t>인수</a:t>
            </a:r>
            <a:r>
              <a:rPr lang="en-US" altLang="ko-KR" dirty="0">
                <a:latin typeface="+mj-lt"/>
              </a:rPr>
              <a:t>2,,,]):</a:t>
            </a:r>
          </a:p>
          <a:p>
            <a:r>
              <a:rPr lang="en-US" altLang="ko-KR" dirty="0">
                <a:latin typeface="+mj-lt"/>
              </a:rPr>
              <a:t>        &lt;</a:t>
            </a:r>
            <a:r>
              <a:rPr lang="ko-KR" altLang="en-US" dirty="0">
                <a:latin typeface="+mj-lt"/>
              </a:rPr>
              <a:t>수행할 문장 </a:t>
            </a:r>
            <a:r>
              <a:rPr lang="en-US" altLang="ko-KR" dirty="0">
                <a:latin typeface="+mj-lt"/>
              </a:rPr>
              <a:t>1&gt;</a:t>
            </a:r>
          </a:p>
          <a:p>
            <a:r>
              <a:rPr lang="en-US" altLang="ko-KR" dirty="0">
                <a:latin typeface="+mj-lt"/>
              </a:rPr>
              <a:t>        &lt;</a:t>
            </a:r>
            <a:r>
              <a:rPr lang="ko-KR" altLang="en-US" dirty="0">
                <a:latin typeface="+mj-lt"/>
              </a:rPr>
              <a:t>수행할 문장 </a:t>
            </a:r>
            <a:r>
              <a:rPr lang="en-US" altLang="ko-KR" dirty="0">
                <a:latin typeface="+mj-lt"/>
              </a:rPr>
              <a:t>2&gt;</a:t>
            </a:r>
          </a:p>
          <a:p>
            <a:r>
              <a:rPr lang="en-US" altLang="ko-KR" dirty="0">
                <a:latin typeface="+mj-lt"/>
              </a:rPr>
              <a:t>        ...</a:t>
            </a:r>
          </a:p>
          <a:p>
            <a:r>
              <a:rPr lang="en-US" altLang="ko-KR" dirty="0">
                <a:latin typeface="+mj-lt"/>
              </a:rPr>
              <a:t>    </a:t>
            </a:r>
            <a:r>
              <a:rPr lang="en-US" altLang="ko-KR" dirty="0" err="1">
                <a:latin typeface="+mj-lt"/>
              </a:rPr>
              <a:t>def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클래스함수</a:t>
            </a:r>
            <a:r>
              <a:rPr lang="en-US" altLang="ko-KR" dirty="0">
                <a:latin typeface="+mj-lt"/>
              </a:rPr>
              <a:t>2(self[, </a:t>
            </a:r>
            <a:r>
              <a:rPr lang="ko-KR" altLang="en-US" dirty="0">
                <a:latin typeface="+mj-lt"/>
              </a:rPr>
              <a:t>인수</a:t>
            </a:r>
            <a:r>
              <a:rPr lang="en-US" altLang="ko-KR" dirty="0">
                <a:latin typeface="+mj-lt"/>
              </a:rPr>
              <a:t>1, </a:t>
            </a:r>
            <a:r>
              <a:rPr lang="ko-KR" altLang="en-US" dirty="0">
                <a:latin typeface="+mj-lt"/>
              </a:rPr>
              <a:t>인수</a:t>
            </a:r>
            <a:r>
              <a:rPr lang="en-US" altLang="ko-KR" dirty="0">
                <a:latin typeface="+mj-lt"/>
              </a:rPr>
              <a:t>2,,,]):</a:t>
            </a:r>
          </a:p>
          <a:p>
            <a:r>
              <a:rPr lang="en-US" altLang="ko-KR" dirty="0">
                <a:latin typeface="+mj-lt"/>
              </a:rPr>
              <a:t>        &lt;</a:t>
            </a:r>
            <a:r>
              <a:rPr lang="ko-KR" altLang="en-US" dirty="0">
                <a:latin typeface="+mj-lt"/>
              </a:rPr>
              <a:t>수행할 문장</a:t>
            </a:r>
            <a:r>
              <a:rPr lang="en-US" altLang="ko-KR" dirty="0">
                <a:latin typeface="+mj-lt"/>
              </a:rPr>
              <a:t>1&gt;</a:t>
            </a:r>
          </a:p>
          <a:p>
            <a:r>
              <a:rPr lang="en-US" altLang="ko-KR" dirty="0">
                <a:latin typeface="+mj-lt"/>
              </a:rPr>
              <a:t>        &lt;</a:t>
            </a:r>
            <a:r>
              <a:rPr lang="ko-KR" altLang="en-US" dirty="0">
                <a:latin typeface="+mj-lt"/>
              </a:rPr>
              <a:t>수행할 문장</a:t>
            </a:r>
            <a:r>
              <a:rPr lang="en-US" altLang="ko-KR" dirty="0">
                <a:latin typeface="+mj-lt"/>
              </a:rPr>
              <a:t>2&gt;</a:t>
            </a:r>
          </a:p>
          <a:p>
            <a:r>
              <a:rPr lang="en-US" altLang="ko-KR" dirty="0">
                <a:latin typeface="+mj-lt"/>
              </a:rPr>
              <a:t>        ...</a:t>
            </a:r>
          </a:p>
          <a:p>
            <a:r>
              <a:rPr lang="en-US" altLang="ko-KR" dirty="0">
                <a:latin typeface="+mj-lt"/>
              </a:rPr>
              <a:t>    ...</a:t>
            </a:r>
            <a:endParaRPr 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800" y="122356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83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/ Package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71918" y="3816914"/>
            <a:ext cx="3377734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+mj-lt"/>
              </a:rPr>
              <a:t>import </a:t>
            </a:r>
            <a:r>
              <a:rPr lang="en-US" altLang="ko-KR" dirty="0" err="1" smtClean="0">
                <a:latin typeface="+mj-lt"/>
              </a:rPr>
              <a:t>calc</a:t>
            </a:r>
            <a:endParaRPr lang="en-US" altLang="ko-KR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mod1.plus(1,2)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 err="1" smtClean="0">
                <a:latin typeface="+mj-lt"/>
              </a:rPr>
              <a:t>calc</a:t>
            </a:r>
            <a:r>
              <a:rPr lang="en-US" dirty="0" smtClean="0">
                <a:latin typeface="+mj-lt"/>
              </a:rPr>
              <a:t> import plus, minus</a:t>
            </a: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 err="1" smtClean="0">
                <a:latin typeface="+mj-lt"/>
              </a:rPr>
              <a:t>calc</a:t>
            </a:r>
            <a:r>
              <a:rPr lang="en-US" dirty="0" smtClean="0">
                <a:latin typeface="+mj-lt"/>
              </a:rPr>
              <a:t> import *</a:t>
            </a:r>
          </a:p>
          <a:p>
            <a:r>
              <a:rPr lang="en-US" dirty="0" smtClean="0">
                <a:latin typeface="+mj-lt"/>
              </a:rPr>
              <a:t>plus(1,2)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minus(3,2)</a:t>
            </a:r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22020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600" y="1687564"/>
            <a:ext cx="33661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dirty="0" smtClean="0">
                <a:solidFill>
                  <a:srgbClr val="888888"/>
                </a:solidFill>
                <a:latin typeface="Consolas" panose="020B0609020204030204" pitchFamily="49" charset="0"/>
              </a:rPr>
              <a:t>calc.py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80000"/>
                </a:solidFill>
                <a:latin typeface="Consolas" panose="020B0609020204030204" pitchFamily="49" charset="0"/>
              </a:rPr>
              <a:t>plus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b):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 +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</a:p>
          <a:p>
            <a:endParaRPr lang="en-US" dirty="0" smtClean="0"/>
          </a:p>
          <a:p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80000"/>
                </a:solidFill>
                <a:latin typeface="Consolas" panose="020B0609020204030204" pitchFamily="49" charset="0"/>
              </a:rPr>
              <a:t>minus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b): 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11960" y="1220207"/>
            <a:ext cx="13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package</a:t>
            </a:r>
            <a:endParaRPr 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07305" y="1782743"/>
            <a:ext cx="21036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game/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__init__.py</a:t>
            </a:r>
          </a:p>
          <a:p>
            <a:r>
              <a:rPr lang="en-US" dirty="0"/>
              <a:t>    sound/</a:t>
            </a:r>
          </a:p>
          <a:p>
            <a:r>
              <a:rPr lang="en-US" dirty="0"/>
              <a:t>        __init__.py</a:t>
            </a:r>
          </a:p>
          <a:p>
            <a:r>
              <a:rPr lang="en-US" dirty="0"/>
              <a:t>        echo.py</a:t>
            </a:r>
          </a:p>
          <a:p>
            <a:r>
              <a:rPr lang="en-US" dirty="0"/>
              <a:t>        wav.py</a:t>
            </a:r>
          </a:p>
          <a:p>
            <a:r>
              <a:rPr lang="en-US" dirty="0"/>
              <a:t>    graphic/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__init__.py</a:t>
            </a:r>
          </a:p>
          <a:p>
            <a:r>
              <a:rPr lang="en-US" dirty="0"/>
              <a:t>        screen.py</a:t>
            </a:r>
          </a:p>
          <a:p>
            <a:r>
              <a:rPr lang="en-US" dirty="0"/>
              <a:t>        render.py</a:t>
            </a:r>
          </a:p>
          <a:p>
            <a:r>
              <a:rPr lang="en-US" dirty="0"/>
              <a:t>    play/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__init__.py</a:t>
            </a:r>
          </a:p>
          <a:p>
            <a:r>
              <a:rPr lang="en-US" dirty="0"/>
              <a:t>        run.py</a:t>
            </a:r>
          </a:p>
          <a:p>
            <a:r>
              <a:rPr lang="en-US" dirty="0"/>
              <a:t>        test.py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043482" y="3236061"/>
            <a:ext cx="28438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+mj-lt"/>
              </a:rPr>
              <a:t>import </a:t>
            </a:r>
            <a:r>
              <a:rPr lang="en-US" altLang="ko-KR" dirty="0" err="1" smtClean="0">
                <a:latin typeface="+mj-lt"/>
              </a:rPr>
              <a:t>game.soud.echo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2660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1026" name="Picture 2" descr="Exception Hierarc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24744"/>
            <a:ext cx="804906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4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980728"/>
            <a:ext cx="4320480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exception_handle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(path):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try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f 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open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(path,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'r'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except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IOError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'File not exist'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else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'File has 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f.readlines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()),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 lines'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f.close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finally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'try to open file'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77812" y="3463250"/>
            <a:ext cx="6486068" cy="2893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class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OverTenException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Exception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__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200B2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init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__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self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,val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self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.val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val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__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200B2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str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__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4558D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self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return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'Over ten number {}. Only allowed 1~10'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.format(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self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.val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readNumber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():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input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 input number : 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&gt;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raise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OverTenException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"Number : 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784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 Programming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8160" y="1097014"/>
            <a:ext cx="87225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Imperative Programming </a:t>
            </a:r>
            <a:r>
              <a:rPr lang="en-US" sz="1600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:  mutable variables, assignments, control structure(if-then-else, loop, break, continue, return) – C++, Java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Logic Programming</a:t>
            </a:r>
            <a:r>
              <a:rPr lang="en-US" sz="1600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: formal logic – Prolog, Answer set programming(ASP)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Functional Programming</a:t>
            </a: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restricted sense :  </a:t>
            </a:r>
            <a:r>
              <a:rPr lang="en-US" sz="1600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not use imperative programming paradigm</a:t>
            </a: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wider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sense :  </a:t>
            </a:r>
            <a:r>
              <a:rPr lang="en-US" sz="1600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use function, functions can be values that are produces, consumed, composed.</a:t>
            </a: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function can be defined anywhere, including side other functions</a:t>
            </a: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like any other value, they can be passed as parameters to functions and returned as results</a:t>
            </a: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as for other values, there exists a set operators to compose functions</a:t>
            </a:r>
            <a:endParaRPr lang="en-US" sz="16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128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vs. Functional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9712" y="1279794"/>
            <a:ext cx="538488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imperativeFactorial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(n):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result =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for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range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n+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):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result = result *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return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result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declarativeFactorial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(n):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if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 ==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: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return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else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: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return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 *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declarativeFactorial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(n-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131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87824" y="815352"/>
            <a:ext cx="296376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Avoid state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Immutable variable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First-class functions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Higher-order </a:t>
            </a:r>
            <a:r>
              <a:rPr lang="en-US" dirty="0" err="1" smtClean="0"/>
              <a:t>functioins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Pure functions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Recursion, tail recursion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Iterators, sequences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laze evaluation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pattern matching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monad, monoid</a:t>
            </a:r>
          </a:p>
        </p:txBody>
      </p:sp>
    </p:spTree>
    <p:extLst>
      <p:ext uri="{BB962C8B-B14F-4D97-AF65-F5344CB8AC3E}">
        <p14:creationId xmlns:p14="http://schemas.microsoft.com/office/powerpoint/2010/main" val="3296656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vs. Functional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40514" y="1737493"/>
            <a:ext cx="432048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expr, result =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"1+2+++3++4"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expr.split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'+'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if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 !=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result +=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(s)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(result)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40514" y="4046294"/>
            <a:ext cx="6732240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from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operator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import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add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from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functools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import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*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expr =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"1+2+++3++4"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result = reduce(add,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             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map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filter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bool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expr.split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'+'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(result)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0769" y="1157703"/>
            <a:ext cx="22639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“1+2+++3++4”, 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“1”, 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“2”, 1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“”, 3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“”, 3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“3”, 3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“”, 6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“4”, 6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12160" y="4509120"/>
            <a:ext cx="2880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“1+2+++3++4”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[“1”, “2”, “”, “”, “3”, “”, “4 ]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[“1”, “2”,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4 ]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[1, 2, 3, 4 ]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</a:p>
        </p:txBody>
      </p:sp>
    </p:spTree>
    <p:extLst>
      <p:ext uri="{BB962C8B-B14F-4D97-AF65-F5344CB8AC3E}">
        <p14:creationId xmlns:p14="http://schemas.microsoft.com/office/powerpoint/2010/main" val="4159274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3568" y="98072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Map 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1600" y="1421264"/>
            <a:ext cx="5580112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name_lengths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map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len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[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"Mary"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"Isla"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"Sam"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name_lengths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name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[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"Mary"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"Isla"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"Sam"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len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(name))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285293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lambda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99592" y="3392820"/>
            <a:ext cx="5580112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squares =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map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lambda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x: x * x, [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3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4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list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(squares))</a:t>
            </a: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4275881"/>
            <a:ext cx="139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 smtClean="0"/>
              <a:t>Excercise</a:t>
            </a:r>
            <a:endParaRPr lang="en-US" dirty="0" smtClean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282625" y="4221088"/>
            <a:ext cx="5832648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import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random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names = [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'Mary'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'Isla'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'Sam'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code_names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= [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'Mr. Pink'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'Mr. Orange'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'Mr. Blonde'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range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len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(names)):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names[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random.choice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code_names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(names)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96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 descr="https://qph.is.quoracdn.net/main-qimg-6122974d624e644d52f06f9ab730f236?convert_to_webp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80728"/>
            <a:ext cx="642829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10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3568" y="980728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Reduce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455" y="3748114"/>
            <a:ext cx="139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 smtClean="0"/>
              <a:t>Excercise</a:t>
            </a:r>
            <a:endParaRPr lang="en-US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43608" y="1448967"/>
            <a:ext cx="5796136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sum = reduce(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lambda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a, x: a + x, 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4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(sum)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43608" y="2213967"/>
            <a:ext cx="719793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sentences = [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'Mary read a story to Sam and Isla.'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'Isla cuddled Sam.'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'Sam chortled.'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sam_count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= reduce(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lambda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a, x: a +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x.count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'Sam'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),  sentences,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195736" y="3686559"/>
            <a:ext cx="6491064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people = [{'name': 'Mary', 'height': 160},  </a:t>
            </a:r>
            <a:endParaRPr lang="en-US" altLang="en-US" sz="1600" dirty="0" smtClean="0">
              <a:solidFill>
                <a:srgbClr val="000000"/>
              </a:solidFill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               {</a:t>
            </a:r>
            <a:r>
              <a:rPr lang="en-US" altLang="en-US" sz="1600" dirty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'name': 'Isla', 'height': 80},  {'name': 'Sam'}]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height_total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height_count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person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people: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if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'height'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person: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height_total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+= person[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'height'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height_count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+=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if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height_count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&gt;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average_height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height_total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/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height_count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average_height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03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High-ordered function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66528" y="1340768"/>
            <a:ext cx="6233864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from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time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import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time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speak(topic):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"My speach is "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+ topic)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timer(fn):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inner(*args, **kwargs):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t = time()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fn(*args, **kwargs)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"took {time}"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.format(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time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=time()-t))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return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inner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speaker = timer(speak)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speaker(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"FP with Python"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11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Function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411760" y="3696126"/>
            <a:ext cx="6480720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log(level, message):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"[{level}]: {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msg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}"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.format(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level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=level,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msg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=message))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from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functools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import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partial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debug = partial(log,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"debug"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log(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"debug"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"Start doing something"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debug(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"Start doing something"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39552" y="1101804"/>
            <a:ext cx="6372200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log(level, message):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"[{level}]: {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msg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}"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.format(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level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=level,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msg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=message))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debug(message):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log(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"debug"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message)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log(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"debug"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"Start doing something"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debug(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"Start doing something"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23728" y="4403141"/>
            <a:ext cx="626469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오른쪽으로 구부러진 화살표 6"/>
          <p:cNvSpPr/>
          <p:nvPr/>
        </p:nvSpPr>
        <p:spPr>
          <a:xfrm rot="19303513">
            <a:off x="970780" y="3466072"/>
            <a:ext cx="552847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43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Currying function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7" name="오른쪽으로 구부러진 화살표 6"/>
          <p:cNvSpPr/>
          <p:nvPr/>
        </p:nvSpPr>
        <p:spPr>
          <a:xfrm rot="19303513">
            <a:off x="2842988" y="4259125"/>
            <a:ext cx="552847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92405" y="1055321"/>
            <a:ext cx="4644008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import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math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simple_sum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(a, b):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return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range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(a, b+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square_sum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(a, b):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return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map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lambda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x: x**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range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(a,b+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log_sum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(a, b):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return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map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(math.log,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range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(a,b+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simple_sum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square_sum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log_sum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108448" y="3712386"/>
            <a:ext cx="4355976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(f):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def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apply(a, b):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return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map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(f,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range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(a,b+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return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apply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log_sum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(math.log)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square_sum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lambda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x: x**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simple_sum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lambda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x:x)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simple_sum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square_sum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log_sum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4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functional programming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16696" y="1484784"/>
            <a:ext cx="6876256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from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functools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import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reduce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list = [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'Park'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'Kim'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'Lee'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reduce(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lambda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sum, s: sum +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len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(s), list,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reduce(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lambda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a, b: a + b,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map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lambda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len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(s), list))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from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operator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import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add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reduce(add,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map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len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list))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70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functional programming language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63688" y="1628800"/>
            <a:ext cx="5684567" cy="2949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python: map(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lambda 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x, x*2, [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3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])</a:t>
            </a:r>
            <a:b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Scala : List(</a:t>
            </a:r>
            <a:r>
              <a:rPr lang="en-US" altLang="en-US" dirty="0" smtClean="0">
                <a:solidFill>
                  <a:srgbClr val="0070C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lang="en-US" altLang="en-US" dirty="0" smtClean="0">
                <a:solidFill>
                  <a:srgbClr val="0070C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lang="en-US" altLang="en-US" dirty="0" smtClean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lang="en-US" altLang="en-US" dirty="0" smtClean="0">
                <a:solidFill>
                  <a:srgbClr val="0070C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3</a:t>
            </a:r>
            <a:r>
              <a:rPr lang="en-US" altLang="en-US" dirty="0" smtClean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).map(_*2)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Clojure</a:t>
            </a:r>
            <a:r>
              <a:rPr lang="en-US" altLang="en-US" dirty="0" smtClean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: (map </a:t>
            </a:r>
            <a:r>
              <a:rPr lang="en-US" altLang="en-US" dirty="0" smtClean="0">
                <a:solidFill>
                  <a:srgbClr val="0070C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#(* % 2)’(1,2,3)</a:t>
            </a:r>
            <a:r>
              <a:rPr lang="en-US" altLang="en-US" dirty="0" smtClean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0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Haskell : map(</a:t>
            </a:r>
            <a:r>
              <a:rPr lang="en-US" altLang="en-US" dirty="0" smtClean="0">
                <a:solidFill>
                  <a:srgbClr val="000080"/>
                </a:solidFill>
                <a:latin typeface="Lucida Sans" panose="020B0602040502020204" pitchFamily="34" charset="0"/>
                <a:cs typeface="Lucida Sans" panose="020B0602040502020204" pitchFamily="34" charset="0"/>
              </a:rPr>
              <a:t>2*)[1,2,3]</a:t>
            </a: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643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analysis packages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Pandas,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1680" y="1031078"/>
            <a:ext cx="543289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 smtClean="0"/>
              <a:t>NumPy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core library for scientific computing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high-performance multidimensional array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functions for these array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SciPy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collection of mathematical algorithm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convenience functions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built on the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Pandas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fast, flexible and expressive data structures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dataframe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Matplotlib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2D plots of array</a:t>
            </a:r>
          </a:p>
        </p:txBody>
      </p:sp>
    </p:spTree>
    <p:extLst>
      <p:ext uri="{BB962C8B-B14F-4D97-AF65-F5344CB8AC3E}">
        <p14:creationId xmlns:p14="http://schemas.microsoft.com/office/powerpoint/2010/main" val="2666640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124744"/>
            <a:ext cx="177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Create Array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83568" y="1764384"/>
            <a:ext cx="3816424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import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numpy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as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np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np.array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type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a.shape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], a[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], a[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5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b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np.array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([[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],[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4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5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6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]])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b.shape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(b[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], b[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], b[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 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829200" y="1764384"/>
            <a:ext cx="3816424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np.zeros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b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np.ones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(b)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c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np.full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7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(c)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d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np.eye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(d)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e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np.random.random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(e)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8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12474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Indexing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55576" y="1867873"/>
            <a:ext cx="5112568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 = np.array([[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3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4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], [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5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6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7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8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], [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9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10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11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12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]])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b = a[: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: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3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(b)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(a[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b[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 =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77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(a)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(b)</a:t>
            </a: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29200" y="2569789"/>
            <a:ext cx="32403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[[ 1  2  3  4]</a:t>
            </a:r>
          </a:p>
          <a:p>
            <a:r>
              <a:rPr lang="en-US" sz="1600" dirty="0"/>
              <a:t> [ 5  6  7  8]</a:t>
            </a:r>
          </a:p>
          <a:p>
            <a:r>
              <a:rPr lang="en-US" sz="1600" dirty="0"/>
              <a:t> [ 9 10 11 12</a:t>
            </a:r>
            <a:r>
              <a:rPr lang="en-US" sz="1600" dirty="0" smtClean="0"/>
              <a:t>]]</a:t>
            </a:r>
          </a:p>
          <a:p>
            <a:endParaRPr lang="en-US" sz="1600" dirty="0"/>
          </a:p>
          <a:p>
            <a:r>
              <a:rPr lang="en-US" sz="1600" dirty="0"/>
              <a:t>[[2 3]</a:t>
            </a:r>
          </a:p>
          <a:p>
            <a:r>
              <a:rPr lang="en-US" sz="1600" dirty="0"/>
              <a:t> [6 7</a:t>
            </a:r>
            <a:r>
              <a:rPr lang="en-US" sz="1600" dirty="0" smtClean="0"/>
              <a:t>]]</a:t>
            </a:r>
          </a:p>
          <a:p>
            <a:endParaRPr lang="en-US" sz="1600" dirty="0"/>
          </a:p>
          <a:p>
            <a:r>
              <a:rPr lang="en-US" sz="1600" dirty="0" smtClean="0"/>
              <a:t>2</a:t>
            </a:r>
          </a:p>
          <a:p>
            <a:endParaRPr lang="en-US" sz="1600" dirty="0"/>
          </a:p>
          <a:p>
            <a:r>
              <a:rPr lang="en-US" sz="1600" dirty="0"/>
              <a:t>[[ 1 77  3  4]</a:t>
            </a:r>
          </a:p>
          <a:p>
            <a:r>
              <a:rPr lang="en-US" sz="1600" dirty="0"/>
              <a:t> [ 5  6  7  8]</a:t>
            </a:r>
          </a:p>
          <a:p>
            <a:r>
              <a:rPr lang="en-US" sz="1600" dirty="0"/>
              <a:t> [ 9 10 11 12</a:t>
            </a:r>
            <a:r>
              <a:rPr lang="en-US" sz="1600" dirty="0" smtClean="0"/>
              <a:t>]]</a:t>
            </a:r>
          </a:p>
          <a:p>
            <a:endParaRPr lang="en-US" sz="1600" dirty="0"/>
          </a:p>
          <a:p>
            <a:r>
              <a:rPr lang="en-US" sz="1600" dirty="0"/>
              <a:t>[[77  3]</a:t>
            </a:r>
          </a:p>
          <a:p>
            <a:r>
              <a:rPr lang="en-US" sz="1600" dirty="0"/>
              <a:t> [ 6  7]]</a:t>
            </a:r>
          </a:p>
        </p:txBody>
      </p:sp>
    </p:spTree>
    <p:extLst>
      <p:ext uri="{BB962C8B-B14F-4D97-AF65-F5344CB8AC3E}">
        <p14:creationId xmlns:p14="http://schemas.microsoft.com/office/powerpoint/2010/main" val="282949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Picture 6" descr="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695"/>
            <a:ext cx="56483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486451" y="5184395"/>
            <a:ext cx="2286000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http://sentdex.com/sentiment-analysisbig-data-and-python-tutorials-algorithmic-trading/machine-learning-algorithmic-trading-automated-trading/</a:t>
            </a:r>
          </a:p>
        </p:txBody>
      </p:sp>
    </p:spTree>
    <p:extLst>
      <p:ext uri="{BB962C8B-B14F-4D97-AF65-F5344CB8AC3E}">
        <p14:creationId xmlns:p14="http://schemas.microsoft.com/office/powerpoint/2010/main" val="31888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3639" y="919767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Data type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218717"/>
              </p:ext>
            </p:extLst>
          </p:nvPr>
        </p:nvGraphicFramePr>
        <p:xfrm>
          <a:off x="863077" y="1354431"/>
          <a:ext cx="8280923" cy="477138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78113"/>
                <a:gridCol w="7002810"/>
              </a:tblGrid>
              <a:tr h="1367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Data type</a:t>
                      </a:r>
                    </a:p>
                  </a:txBody>
                  <a:tcPr marL="22204" marR="35526" marT="4441" marB="4441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22204" marR="35526" marT="4441" marB="4441" anchor="ctr">
                    <a:solidFill>
                      <a:schemeClr val="tx2"/>
                    </a:solidFill>
                  </a:tcPr>
                </a:tc>
              </a:tr>
              <a:tr h="26466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effectLst/>
                        </a:rPr>
                        <a:t>bool_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Boolean (True or False) stored as a byte</a:t>
                      </a:r>
                    </a:p>
                  </a:txBody>
                  <a:tcPr marL="22204" marR="35526" marT="4441" marB="4441" anchor="ctr"/>
                </a:tc>
              </a:tr>
              <a:tr h="264666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 err="1">
                          <a:effectLst/>
                        </a:rPr>
                        <a:t>int</a:t>
                      </a:r>
                      <a:r>
                        <a:rPr lang="en-US" sz="1200" u="none" strike="noStrike" dirty="0">
                          <a:effectLst/>
                        </a:rPr>
                        <a:t>_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Default integer type (same as C long; normally either int64 or int32)</a:t>
                      </a:r>
                    </a:p>
                  </a:txBody>
                  <a:tcPr marL="22204" marR="35526" marT="4441" marB="4441" anchor="ctr"/>
                </a:tc>
              </a:tr>
              <a:tr h="2646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intc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Identical to C </a:t>
                      </a:r>
                      <a:r>
                        <a:rPr lang="en-US" sz="1200" dirty="0" err="1">
                          <a:effectLst/>
                        </a:rPr>
                        <a:t>int</a:t>
                      </a:r>
                      <a:r>
                        <a:rPr lang="en-US" sz="1200" dirty="0">
                          <a:effectLst/>
                        </a:rPr>
                        <a:t> (normally int32 or int64)</a:t>
                      </a:r>
                    </a:p>
                  </a:txBody>
                  <a:tcPr marL="22204" marR="35526" marT="4441" marB="4441" anchor="ctr"/>
                </a:tc>
              </a:tr>
              <a:tr h="224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intp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Integer used for indexing (same as C </a:t>
                      </a:r>
                      <a:r>
                        <a:rPr lang="en-US" sz="1200" dirty="0" err="1">
                          <a:effectLst/>
                        </a:rPr>
                        <a:t>ssize_t</a:t>
                      </a:r>
                      <a:r>
                        <a:rPr lang="en-US" sz="1200" dirty="0">
                          <a:effectLst/>
                        </a:rPr>
                        <a:t>; normally either int32 or int64)</a:t>
                      </a:r>
                    </a:p>
                  </a:txBody>
                  <a:tcPr marL="22204" marR="35526" marT="4441" marB="4441" anchor="ctr"/>
                </a:tc>
              </a:tr>
              <a:tr h="1367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int8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Byte (-128 to 127)</a:t>
                      </a:r>
                    </a:p>
                  </a:txBody>
                  <a:tcPr marL="22204" marR="35526" marT="4441" marB="4441" anchor="ctr"/>
                </a:tc>
              </a:tr>
              <a:tr h="1367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int16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Integer (-32768 to 32767)</a:t>
                      </a:r>
                    </a:p>
                  </a:txBody>
                  <a:tcPr marL="22204" marR="35526" marT="4441" marB="4441" anchor="ctr"/>
                </a:tc>
              </a:tr>
              <a:tr h="1367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int32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Integer (-2147483648 to 2147483647)</a:t>
                      </a:r>
                    </a:p>
                  </a:txBody>
                  <a:tcPr marL="22204" marR="35526" marT="4441" marB="4441" anchor="ctr"/>
                </a:tc>
              </a:tr>
              <a:tr h="2646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int64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Integer (-9223372036854775808 to 9223372036854775807)</a:t>
                      </a:r>
                    </a:p>
                  </a:txBody>
                  <a:tcPr marL="22204" marR="35526" marT="4441" marB="4441" anchor="ctr"/>
                </a:tc>
              </a:tr>
              <a:tr h="1367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uint8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Unsigned integer (0 to 255)</a:t>
                      </a:r>
                    </a:p>
                  </a:txBody>
                  <a:tcPr marL="22204" marR="35526" marT="4441" marB="4441" anchor="ctr"/>
                </a:tc>
              </a:tr>
              <a:tr h="1367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uint16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Unsigned integer (0 to 65535)</a:t>
                      </a:r>
                    </a:p>
                  </a:txBody>
                  <a:tcPr marL="22204" marR="35526" marT="4441" marB="4441" anchor="ctr"/>
                </a:tc>
              </a:tr>
              <a:tr h="1367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uint32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Unsigned integer (0 to 4294967295)</a:t>
                      </a:r>
                    </a:p>
                  </a:txBody>
                  <a:tcPr marL="22204" marR="35526" marT="4441" marB="4441" anchor="ctr"/>
                </a:tc>
              </a:tr>
              <a:tr h="2646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uint64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Unsigned integer (0 to 18446744073709551615)</a:t>
                      </a:r>
                    </a:p>
                  </a:txBody>
                  <a:tcPr marL="22204" marR="35526" marT="4441" marB="4441" anchor="ctr"/>
                </a:tc>
              </a:tr>
              <a:tr h="136774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effectLst/>
                        </a:rPr>
                        <a:t>float_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Shorthand for float64.</a:t>
                      </a:r>
                    </a:p>
                  </a:txBody>
                  <a:tcPr marL="22204" marR="35526" marT="4441" marB="4441" anchor="ctr"/>
                </a:tc>
              </a:tr>
              <a:tr h="2646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float16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Half precision float: sign bit, 5 bits exponent, 10 bits mantissa</a:t>
                      </a:r>
                    </a:p>
                  </a:txBody>
                  <a:tcPr marL="22204" marR="35526" marT="4441" marB="4441" anchor="ctr"/>
                </a:tc>
              </a:tr>
              <a:tr h="2646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float32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Single precision float: sign bit, 8 bits exponent, 23 bits mantissa</a:t>
                      </a:r>
                    </a:p>
                  </a:txBody>
                  <a:tcPr marL="22204" marR="35526" marT="4441" marB="4441" anchor="ctr"/>
                </a:tc>
              </a:tr>
              <a:tr h="2646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float64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Double precision float: sign bit, 11 bits exponent, 52 bits mantissa</a:t>
                      </a:r>
                    </a:p>
                  </a:txBody>
                  <a:tcPr marL="22204" marR="35526" marT="4441" marB="4441" anchor="ctr"/>
                </a:tc>
              </a:tr>
              <a:tr h="136774"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dirty="0">
                          <a:effectLst/>
                        </a:rPr>
                        <a:t>complex_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Shorthand for complex128.</a:t>
                      </a:r>
                    </a:p>
                  </a:txBody>
                  <a:tcPr marL="22204" marR="35526" marT="4441" marB="4441" anchor="ctr"/>
                </a:tc>
              </a:tr>
              <a:tr h="3109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complex64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Complex number, represented by two 32-bit floats (real and imaginary components)</a:t>
                      </a:r>
                    </a:p>
                  </a:txBody>
                  <a:tcPr marL="22204" marR="35526" marT="4441" marB="4441" anchor="ctr"/>
                </a:tc>
              </a:tr>
              <a:tr h="3925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complex128</a:t>
                      </a:r>
                    </a:p>
                  </a:txBody>
                  <a:tcPr marL="22204" marR="35526" marT="4441" marB="44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Complex number, represented by two 64-bit floats (real and imaginary components)</a:t>
                      </a:r>
                    </a:p>
                  </a:txBody>
                  <a:tcPr marL="22204" marR="35526" marT="4441" marB="4441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462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124744"/>
            <a:ext cx="181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Broadcasting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80142" y="1773119"/>
            <a:ext cx="5868144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x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np.array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([[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], 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4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5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6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], 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7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8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9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], 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]])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v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np.array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])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y = x + v  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print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(y)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160120"/>
            <a:ext cx="1997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[[ 2  2  4]</a:t>
            </a:r>
          </a:p>
          <a:p>
            <a:r>
              <a:rPr lang="en-US" dirty="0"/>
              <a:t> [ 5  5  7]</a:t>
            </a:r>
          </a:p>
          <a:p>
            <a:r>
              <a:rPr lang="en-US" dirty="0"/>
              <a:t> [ 8  8 10]</a:t>
            </a:r>
          </a:p>
          <a:p>
            <a:r>
              <a:rPr lang="en-US" dirty="0"/>
              <a:t> [11 11 13]]</a:t>
            </a:r>
          </a:p>
        </p:txBody>
      </p:sp>
    </p:spTree>
    <p:extLst>
      <p:ext uri="{BB962C8B-B14F-4D97-AF65-F5344CB8AC3E}">
        <p14:creationId xmlns:p14="http://schemas.microsoft.com/office/powerpoint/2010/main" val="2964813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124744"/>
            <a:ext cx="181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Broadcasting</a:t>
            </a:r>
          </a:p>
        </p:txBody>
      </p:sp>
      <p:pic>
        <p:nvPicPr>
          <p:cNvPr id="4099" name="Picture 3" descr="image0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6" y="1764384"/>
            <a:ext cx="4010025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image00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924" y="1572578"/>
            <a:ext cx="42767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00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75" y="3901937"/>
            <a:ext cx="42481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003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930" y="3647652"/>
            <a:ext cx="34861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769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124744"/>
            <a:ext cx="201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Byte-swapping</a:t>
            </a:r>
          </a:p>
        </p:txBody>
      </p:sp>
      <p:pic>
        <p:nvPicPr>
          <p:cNvPr id="6146" name="Picture 2" descr="http://www.viva64.com/media/images/content/a/examples_of_64-bit_errors/image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32485"/>
            <a:ext cx="4158868" cy="203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bogotobogo.com/cplusplus/images/smallprograms/endian_diagr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28" y="3356992"/>
            <a:ext cx="3669948" cy="281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79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124744"/>
            <a:ext cx="4884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2D-graphics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Jupyter</a:t>
            </a:r>
            <a:r>
              <a:rPr lang="en-US" dirty="0" smtClean="0"/>
              <a:t> notebook : %</a:t>
            </a:r>
            <a:r>
              <a:rPr lang="en-US" dirty="0" err="1" smtClean="0"/>
              <a:t>matplotlib</a:t>
            </a:r>
            <a:r>
              <a:rPr lang="en-US" dirty="0" smtClean="0"/>
              <a:t> inline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from </a:t>
            </a:r>
            <a:r>
              <a:rPr lang="en-US" dirty="0" err="1" smtClean="0"/>
              <a:t>matplotlib</a:t>
            </a:r>
            <a:r>
              <a:rPr lang="en-US" dirty="0" smtClean="0"/>
              <a:t> import </a:t>
            </a:r>
            <a:r>
              <a:rPr lang="en-US" dirty="0" err="1" smtClean="0"/>
              <a:t>pyplot</a:t>
            </a:r>
            <a:r>
              <a:rPr lang="en-US" dirty="0" smtClean="0"/>
              <a:t> as </a:t>
            </a:r>
            <a:r>
              <a:rPr lang="en-US" dirty="0" err="1" smtClean="0"/>
              <a:t>plt</a:t>
            </a:r>
            <a:endParaRPr lang="en-US" dirty="0" smtClean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51071" y="3212976"/>
            <a:ext cx="4788024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import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numpy </a:t>
            </a: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as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np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import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matplotlib.pyplot </a:t>
            </a: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as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plt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X = np.linspace(-np.pi, np.pi,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256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endpoint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=</a:t>
            </a: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True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C, S = np.cos(X), np.sin(X)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plt.plot(X, C)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plt.plot(X, S)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40502020204" pitchFamily="34" charset="0"/>
                <a:cs typeface="Lucida Sans" panose="020B0602040502020204" pitchFamily="34" charset="0"/>
              </a:rPr>
              <a:t>plt.show()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193" y="3202180"/>
            <a:ext cx="3181897" cy="24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40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0576" y="1124744"/>
            <a:ext cx="8147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collection of mathematical algorithms and convenience functions built on the </a:t>
            </a:r>
            <a:r>
              <a:rPr lang="en-US" dirty="0" err="1"/>
              <a:t>Numpy</a:t>
            </a:r>
            <a:r>
              <a:rPr lang="en-US" dirty="0"/>
              <a:t> extension of </a:t>
            </a:r>
            <a:r>
              <a:rPr lang="en-US" dirty="0" smtClean="0"/>
              <a:t>Python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823822"/>
              </p:ext>
            </p:extLst>
          </p:nvPr>
        </p:nvGraphicFramePr>
        <p:xfrm>
          <a:off x="930085" y="2041383"/>
          <a:ext cx="7798230" cy="390553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418"/>
                <a:gridCol w="5913812"/>
              </a:tblGrid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Subpackage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7098" marR="59357" marT="7420" marB="742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37098" marR="59357" marT="7420" marB="7420" anchor="ctr">
                    <a:solidFill>
                      <a:schemeClr val="tx2"/>
                    </a:solidFill>
                  </a:tcPr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cluster</a:t>
                      </a: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Clustering algorithms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constants</a:t>
                      </a: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Physical and mathematical constants</a:t>
                      </a: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fftpack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Fast Fourier Transform routines</a:t>
                      </a:r>
                    </a:p>
                  </a:txBody>
                  <a:tcPr marL="37098" marR="59357" marT="7420" marB="7420" anchor="ctr"/>
                </a:tc>
              </a:tr>
              <a:tr h="1804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integrate</a:t>
                      </a: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Integration and ordinary differential equation solvers</a:t>
                      </a: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interpolate</a:t>
                      </a: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Interpolation and smoothing splines</a:t>
                      </a: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Input and Output</a:t>
                      </a: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linalg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Linear algebra</a:t>
                      </a: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ndimage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N-dimensional image processing</a:t>
                      </a: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odr</a:t>
                      </a: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Orthogonal distance regression</a:t>
                      </a:r>
                    </a:p>
                  </a:txBody>
                  <a:tcPr marL="37098" marR="59357" marT="7420" marB="7420" anchor="ctr"/>
                </a:tc>
              </a:tr>
              <a:tr h="249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optimize</a:t>
                      </a: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Optimization and root-finding routines</a:t>
                      </a: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signal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Signal processing</a:t>
                      </a:r>
                    </a:p>
                  </a:txBody>
                  <a:tcPr marL="37098" marR="59357" marT="7420" marB="7420" anchor="ctr"/>
                </a:tc>
              </a:tr>
              <a:tr h="203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sparse</a:t>
                      </a: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Sparse matrices and associated routines</a:t>
                      </a: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spatial</a:t>
                      </a: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Spatial data structures and algorithms</a:t>
                      </a: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special</a:t>
                      </a: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Special functions</a:t>
                      </a: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stats</a:t>
                      </a: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Statistical distributions and functions</a:t>
                      </a:r>
                    </a:p>
                  </a:txBody>
                  <a:tcPr marL="37098" marR="59357" marT="7420" marB="7420" anchor="ctr"/>
                </a:tc>
              </a:tr>
              <a:tr h="2285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weave</a:t>
                      </a:r>
                    </a:p>
                  </a:txBody>
                  <a:tcPr marL="37098" marR="59357" marT="7420" marB="74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C/C++ integration</a:t>
                      </a:r>
                    </a:p>
                  </a:txBody>
                  <a:tcPr marL="37098" marR="59357" marT="7420" marB="74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29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0576" y="1124744"/>
            <a:ext cx="81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high-performance, easy-to-use data structures and data analysis tools</a:t>
            </a:r>
            <a:endParaRPr lang="en-US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37785"/>
              </p:ext>
            </p:extLst>
          </p:nvPr>
        </p:nvGraphicFramePr>
        <p:xfrm>
          <a:off x="457200" y="1819116"/>
          <a:ext cx="8229600" cy="38138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</a:p>
                  </a:txBody>
                  <a:tcPr marL="47625" marR="76200" marT="9525" marB="9525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pandas</a:t>
                      </a:r>
                    </a:p>
                  </a:txBody>
                  <a:tcPr marL="47625" marR="76200" marT="9525" marB="9525" anchor="ctr">
                    <a:solidFill>
                      <a:schemeClr val="tx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dim(df)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df.shape</a:t>
                      </a:r>
                    </a:p>
                  </a:txBody>
                  <a:tcPr marL="47625" marR="76200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head(df)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df.head()</a:t>
                      </a:r>
                    </a:p>
                  </a:txBody>
                  <a:tcPr marL="47625" marR="76200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slice(df, 1:10)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df.iloc[:9]</a:t>
                      </a:r>
                    </a:p>
                  </a:txBody>
                  <a:tcPr marL="47625" marR="76200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>
                          <a:effectLst/>
                        </a:rPr>
                        <a:t>filter(df, col1 == 1, col2 == 1)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>
                          <a:effectLst/>
                        </a:rPr>
                        <a:t>df.query('col1 == 1 &amp; col2 == 1')</a:t>
                      </a:r>
                    </a:p>
                  </a:txBody>
                  <a:tcPr marL="47625" marR="76200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df[df$col1 == 1 &amp; df$col2 == 1,]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df[(df.col1 == 1) &amp; (df.col2 == 1)]</a:t>
                      </a:r>
                    </a:p>
                  </a:txBody>
                  <a:tcPr marL="47625" marR="76200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select(df, col1, col2)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df[['col1', 'col2']]</a:t>
                      </a:r>
                    </a:p>
                  </a:txBody>
                  <a:tcPr marL="47625" marR="76200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select(df, col1:col3)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df.loc[:, 'col1':'col3']</a:t>
                      </a:r>
                    </a:p>
                  </a:txBody>
                  <a:tcPr marL="47625" marR="76200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select(df, -(col1:col3))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df.drop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cols_to_drop</a:t>
                      </a:r>
                      <a:r>
                        <a:rPr lang="en-US" dirty="0">
                          <a:effectLst/>
                        </a:rPr>
                        <a:t>, axis=1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47625" marR="76200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distinct(select(df, col1))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df[['col1']].drop_duplicates()</a:t>
                      </a:r>
                    </a:p>
                  </a:txBody>
                  <a:tcPr marL="47625" marR="76200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distinct(select(df, col1, col2))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df[['col1', 'col2']].drop_duplicates()</a:t>
                      </a:r>
                    </a:p>
                  </a:txBody>
                  <a:tcPr marL="47625" marR="76200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sample_n(df, 10)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df.sample(n=10)</a:t>
                      </a:r>
                    </a:p>
                  </a:txBody>
                  <a:tcPr marL="47625" marR="76200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sample_frac(df, 0.01)</a:t>
                      </a:r>
                    </a:p>
                  </a:txBody>
                  <a:tcPr marL="47625" marR="76200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df.sample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frac</a:t>
                      </a:r>
                      <a:r>
                        <a:rPr lang="en-US" dirty="0">
                          <a:effectLst/>
                        </a:rPr>
                        <a:t>=0.01)</a:t>
                      </a:r>
                    </a:p>
                  </a:txBody>
                  <a:tcPr marL="47625" marR="76200" marT="9525" marB="95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099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 실습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 classification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1026" name="Picture 2" descr="https://upload.wikimedia.org/wikipedia/commons/thumb/5/56/Iris_dataset_scatterplot.svg/2000px-Iris_dataset_scatterplot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80728"/>
            <a:ext cx="5152456" cy="515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37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 with </a:t>
            </a:r>
            <a:r>
              <a:rPr lang="en-US" altLang="ko-KR" dirty="0" err="1" smtClean="0"/>
              <a:t>Tensorflow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28" y="854436"/>
                <a:ext cx="8735878" cy="3297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컴퓨터에게 배울 수 있는 능력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즉 코드로 정의하지 않은 동작을 실행하는 능력에 대한 연구 분야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en-US" sz="1400" dirty="0">
                    <a:latin typeface="Estrangelo Edessa" panose="03080600000000000000" pitchFamily="66" charset="0"/>
                    <a:cs typeface="Estrangelo Edessa" panose="03080600000000000000" pitchFamily="66" charset="0"/>
                  </a:rPr>
                  <a:t>Arthur </a:t>
                </a:r>
                <a:r>
                  <a:rPr lang="en-US" sz="1400" dirty="0" smtClean="0">
                    <a:latin typeface="Estrangelo Edessa" panose="03080600000000000000" pitchFamily="66" charset="0"/>
                    <a:cs typeface="Estrangelo Edessa" panose="03080600000000000000" pitchFamily="66" charset="0"/>
                  </a:rPr>
                  <a:t>Samuel, 1959</a:t>
                </a:r>
                <a:r>
                  <a:rPr lang="en-US" sz="1400" dirty="0" smtClean="0"/>
                  <a:t>)</a:t>
                </a:r>
                <a:endPara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Machine Learning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사람이 직접 명시적으로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Logic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지시하지 않아도 데이터를 통해 컴퓨터가 학습을 하고 그것을 사용해 컴퓨터가 자동으로 문제를 해결하도록 하는 것</a:t>
                </a:r>
                <a:endPara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주어진 </a:t>
                </a:r>
                <a:r>
                  <a:rPr lang="ko-KR" altLang="en-US" sz="1400" dirty="0" smtClean="0">
                    <a:solidFill>
                      <a:schemeClr val="accent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</a:t>
                </a:r>
                <a:r>
                  <a:rPr lang="en-US" altLang="ko-KR" sz="1400" dirty="0" smtClean="0">
                    <a:solidFill>
                      <a:schemeClr val="accent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X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400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1400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3</m:t>
                        </m:r>
                      </m:sub>
                    </m:sSub>
                    <m:r>
                      <a:rPr lang="en-US" altLang="ko-KR" sz="1400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</m:t>
                    </m:r>
                    <m:r>
                      <a:rPr lang="en-US" altLang="ko-KR" sz="1400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…,</m:t>
                    </m:r>
                    <m:sSub>
                      <m:sSubPr>
                        <m:ctrlP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400" dirty="0" smtClean="0">
                    <a:solidFill>
                      <a:schemeClr val="accent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각 데이터에 대응하는 실제 </a:t>
                </a:r>
                <a:r>
                  <a:rPr lang="ko-KR" altLang="en-US" sz="1400" dirty="0" smtClean="0">
                    <a:solidFill>
                      <a:schemeClr val="accent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현상  </a:t>
                </a:r>
                <a:r>
                  <a:rPr lang="en-US" altLang="ko-KR" sz="1400" dirty="0" smtClean="0">
                    <a:solidFill>
                      <a:schemeClr val="accent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 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400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1400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3</m:t>
                        </m:r>
                      </m:sub>
                    </m:sSub>
                    <m:r>
                      <a:rPr lang="en-US" altLang="ko-KR" sz="1400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…,</m:t>
                    </m:r>
                    <m:sSub>
                      <m:sSubPr>
                        <m:ctrlP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400" dirty="0" smtClean="0">
                    <a:solidFill>
                      <a:schemeClr val="accent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대한 </a:t>
                </a:r>
                <a:r>
                  <a:rPr lang="ko-KR" altLang="en-US" sz="1400" dirty="0" smtClean="0">
                    <a:solidFill>
                      <a:schemeClr val="accent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관계 </a:t>
                </a:r>
                <a:r>
                  <a:rPr lang="en-US" altLang="ko-KR" sz="1400" dirty="0" smtClean="0">
                    <a:solidFill>
                      <a:schemeClr val="accent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function f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찾는 과정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이때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정확한 함수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찾기 위해 데이터에 대한 가정을 하고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그 가정에 따라 주어진 데이터를 최대한 잘 설명할 수 있는 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𝑓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찾는다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𝑓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: Hypothesis )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 smtClean="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Set of possible instance(domain) : X, Output : Y, Unknown target function : 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𝑓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: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𝑌</m:t>
                    </m:r>
                  </m:oMath>
                </a14:m>
                <a:endParaRPr lang="en-US" altLang="ko-KR" sz="1400" dirty="0" smtClean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 smtClean="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Set of hypothesis function space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1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|"/>
                        <m:ctrlPr>
                          <a:rPr lang="en-US" altLang="ko-K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400" dirty="0" smtClean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 smtClean="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Input : Training example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 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 </m:t>
                        </m:r>
                      </m:e>
                    </m:d>
                  </m:oMath>
                </a14:m>
                <a:endParaRPr lang="en-US" altLang="ko-KR" sz="1400" b="0" dirty="0" smtClean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 smtClean="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Output 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ko-KR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 smtClean="0">
                    <a:solidFill>
                      <a:srgbClr val="0070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(best approximates target function)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54436"/>
                <a:ext cx="8735878" cy="3297056"/>
              </a:xfrm>
              <a:prstGeom prst="rect">
                <a:avLst/>
              </a:prstGeom>
              <a:blipFill rotWithShape="0">
                <a:blip r:embed="rId2"/>
                <a:stretch>
                  <a:fillRect l="-70" b="-1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http://sanghyukchun.github.io/images/post/57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51" y="4010267"/>
            <a:ext cx="6100750" cy="248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94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ko-KR" altLang="en-US" dirty="0" smtClean="0"/>
              <a:t>설치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6470" y="1097014"/>
            <a:ext cx="85432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 smtClean="0"/>
              <a:t>VGA </a:t>
            </a:r>
            <a:r>
              <a:rPr lang="ko-KR" altLang="en-US" sz="1600" dirty="0" smtClean="0"/>
              <a:t>확인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lspci</a:t>
            </a:r>
            <a:r>
              <a:rPr lang="en-US" altLang="ko-KR" sz="1600" dirty="0" smtClean="0"/>
              <a:t> | grep VGA, </a:t>
            </a:r>
            <a:r>
              <a:rPr lang="en-US" altLang="ko-KR" sz="1600" dirty="0" err="1" smtClean="0"/>
              <a:t>lspci</a:t>
            </a:r>
            <a:r>
              <a:rPr lang="en-US" altLang="ko-KR" sz="1600" dirty="0" smtClean="0"/>
              <a:t> | grep NVIDIA</a:t>
            </a:r>
            <a:endParaRPr lang="en-US" sz="1600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 smtClean="0"/>
              <a:t>Install CUDA toolkit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NVIDIA compute capability &gt;= 3.0 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developer.nvidia.com/cuda-gpus</a:t>
            </a:r>
            <a:endParaRPr lang="en-US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developer.nvidia.com/cuda-downloads</a:t>
            </a:r>
            <a:endParaRPr lang="en-US" sz="1600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 smtClean="0"/>
              <a:t>Install </a:t>
            </a:r>
            <a:r>
              <a:rPr lang="en-US" sz="1600" dirty="0" err="1" smtClean="0"/>
              <a:t>cuDNN</a:t>
            </a:r>
            <a:r>
              <a:rPr lang="en-US" sz="1600" dirty="0" smtClean="0"/>
              <a:t> (v4)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developer.nvidia.com/cudnn</a:t>
            </a:r>
            <a:endParaRPr lang="en-US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err="1" smtClean="0"/>
              <a:t>cp</a:t>
            </a:r>
            <a:r>
              <a:rPr lang="en-US" sz="1600" dirty="0"/>
              <a:t> </a:t>
            </a:r>
            <a:r>
              <a:rPr lang="en-US" sz="1600" dirty="0" smtClean="0"/>
              <a:t>cudnn-7.0-linux-x64-v4.0-prod.tgz /</a:t>
            </a:r>
            <a:r>
              <a:rPr lang="en-US" sz="1600" dirty="0" err="1" smtClean="0"/>
              <a:t>usr</a:t>
            </a:r>
            <a:r>
              <a:rPr lang="en-US" sz="1600" dirty="0" smtClean="0"/>
              <a:t>/local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cd /</a:t>
            </a:r>
            <a:r>
              <a:rPr lang="en-US" sz="1600" dirty="0" err="1" smtClean="0"/>
              <a:t>usr</a:t>
            </a:r>
            <a:r>
              <a:rPr lang="en-US" sz="1600" dirty="0" smtClean="0"/>
              <a:t>/local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tar </a:t>
            </a:r>
            <a:r>
              <a:rPr lang="en-US" sz="1600" dirty="0" err="1"/>
              <a:t>xvzf</a:t>
            </a:r>
            <a:r>
              <a:rPr lang="en-US" sz="1600" dirty="0"/>
              <a:t> cudnn-7.0-linux-x64-v4.0-prod.tgz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err="1"/>
              <a:t>sudo</a:t>
            </a:r>
            <a:r>
              <a:rPr lang="en-US" sz="1600" dirty="0"/>
              <a:t> </a:t>
            </a:r>
            <a:r>
              <a:rPr lang="en-US" sz="1600" dirty="0" err="1"/>
              <a:t>chmod</a:t>
            </a:r>
            <a:r>
              <a:rPr lang="en-US" sz="1600" dirty="0"/>
              <a:t> </a:t>
            </a:r>
            <a:r>
              <a:rPr lang="en-US" sz="1600" dirty="0" err="1"/>
              <a:t>a+r</a:t>
            </a:r>
            <a:r>
              <a:rPr lang="en-US" sz="1600" dirty="0"/>
              <a:t> /</a:t>
            </a:r>
            <a:r>
              <a:rPr lang="en-US" sz="1600" dirty="0" err="1"/>
              <a:t>usr</a:t>
            </a:r>
            <a:r>
              <a:rPr lang="en-US" sz="1600" dirty="0"/>
              <a:t>/local/</a:t>
            </a:r>
            <a:r>
              <a:rPr lang="en-US" sz="1600" dirty="0" err="1"/>
              <a:t>cuda</a:t>
            </a:r>
            <a:r>
              <a:rPr lang="en-US" sz="1600" dirty="0"/>
              <a:t>/include/</a:t>
            </a:r>
            <a:r>
              <a:rPr lang="en-US" sz="1600" dirty="0" err="1"/>
              <a:t>cudnn.h</a:t>
            </a:r>
            <a:r>
              <a:rPr lang="en-US" sz="1600" dirty="0"/>
              <a:t> /</a:t>
            </a:r>
            <a:r>
              <a:rPr lang="en-US" sz="1600" dirty="0" err="1"/>
              <a:t>usr</a:t>
            </a:r>
            <a:r>
              <a:rPr lang="en-US" sz="1600" dirty="0"/>
              <a:t>/local/</a:t>
            </a:r>
            <a:r>
              <a:rPr lang="en-US" sz="1600" dirty="0" err="1"/>
              <a:t>cuda</a:t>
            </a:r>
            <a:r>
              <a:rPr lang="en-US" sz="1600" dirty="0"/>
              <a:t>/lib64/</a:t>
            </a:r>
            <a:r>
              <a:rPr lang="en-US" sz="1600" dirty="0" err="1"/>
              <a:t>libcudnn</a:t>
            </a:r>
            <a:r>
              <a:rPr lang="en-US" sz="1600" dirty="0"/>
              <a:t>*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93085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ko-KR" altLang="en-US" dirty="0" smtClean="0"/>
              <a:t>설치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6470" y="836712"/>
            <a:ext cx="854329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 </a:t>
            </a:r>
            <a:r>
              <a:rPr lang="en-US" sz="1600" dirty="0" smtClean="0"/>
              <a:t>Anaconda</a:t>
            </a:r>
            <a:r>
              <a:rPr lang="ko-KR" altLang="en-US" sz="1600" dirty="0" smtClean="0"/>
              <a:t>에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conda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env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conda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create -n </a:t>
            </a:r>
            <a:r>
              <a:rPr lang="en-US" altLang="ko-KR" sz="1600" dirty="0" err="1" smtClean="0"/>
              <a:t>tensorflow</a:t>
            </a:r>
            <a:r>
              <a:rPr lang="en-US" altLang="ko-KR" sz="1600" dirty="0" smtClean="0"/>
              <a:t> python=3.5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source activate </a:t>
            </a:r>
            <a:r>
              <a:rPr lang="en-US" sz="1600" dirty="0" err="1" smtClean="0"/>
              <a:t>tensorflow</a:t>
            </a:r>
            <a:endParaRPr lang="en-US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1600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 smtClean="0"/>
              <a:t>Install </a:t>
            </a:r>
            <a:r>
              <a:rPr lang="en-US" sz="1600" dirty="0" err="1" smtClean="0"/>
              <a:t>TensorFlow</a:t>
            </a:r>
            <a:endParaRPr lang="en-US" sz="1600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pip3 install --upgrade $TF_BINARY_URL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3301" y="2520626"/>
            <a:ext cx="612962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2">
                    <a:lumMod val="50000"/>
                  </a:schemeClr>
                </a:solidFill>
              </a:rPr>
              <a:t>prepending /srv/data1/anaconda3/envs/tensorflow/bin to PATH</a:t>
            </a:r>
          </a:p>
          <a:p>
            <a:r>
              <a:rPr lang="en-US" sz="1600">
                <a:solidFill>
                  <a:schemeClr val="accent2">
                    <a:lumMod val="50000"/>
                  </a:schemeClr>
                </a:solidFill>
              </a:rPr>
              <a:t>(tensorflow) iwannab1@dev1:~$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949" y="3881374"/>
            <a:ext cx="831033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# Ubuntu/Linux 64-bit, CPU only, Python 3.5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tensorflow</a:t>
            </a:r>
            <a:r>
              <a:rPr lang="en-US" sz="1400" dirty="0"/>
              <a:t>)$ export TF_BINARY_URL=https://storage.googleapis.com/tensorflow/linux/cpu/tensorflow-0.9.0-cp35-cp35m-linux_x86_64.whl</a:t>
            </a:r>
          </a:p>
          <a:p>
            <a:endParaRPr lang="en-US" sz="1400" dirty="0"/>
          </a:p>
          <a:p>
            <a:r>
              <a:rPr lang="en-US" sz="1400" dirty="0"/>
              <a:t># Ubuntu/Linux 64-bit, GPU enabled, Python 3.5 </a:t>
            </a:r>
          </a:p>
          <a:p>
            <a:r>
              <a:rPr lang="en-US" sz="1400" dirty="0"/>
              <a:t># Requires CUDA toolkit 7.5 and </a:t>
            </a:r>
            <a:r>
              <a:rPr lang="en-US" sz="1400" dirty="0" err="1"/>
              <a:t>CuDNN</a:t>
            </a:r>
            <a:r>
              <a:rPr lang="en-US" sz="1400" dirty="0"/>
              <a:t> v4. For other versions, see "Install from sources" below.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tensorflow</a:t>
            </a:r>
            <a:r>
              <a:rPr lang="en-US" sz="1400" dirty="0"/>
              <a:t>)$ export TF_BINARY_URL=https://</a:t>
            </a:r>
            <a:r>
              <a:rPr lang="en-US" sz="1400" dirty="0" smtClean="0"/>
              <a:t>storage.googleapis.com/tensorflow/linux/gpu/tensorflow-0.9.0-cp35-cp35m-linux_x86_64.whl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6000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ko-KR" altLang="en-US" dirty="0" smtClean="0"/>
              <a:t>설치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6470" y="1097014"/>
            <a:ext cx="85432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o-KR" altLang="en-US" sz="1600" dirty="0" smtClean="0"/>
              <a:t>환경 설정 </a:t>
            </a:r>
            <a:endParaRPr lang="en-US" altLang="ko-KR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export LD_LIBRARY_PATH="$LD_LIBRARY_PATH:/</a:t>
            </a:r>
            <a:r>
              <a:rPr lang="en-US" sz="1600" dirty="0" err="1"/>
              <a:t>usr</a:t>
            </a:r>
            <a:r>
              <a:rPr lang="en-US" sz="1600" dirty="0"/>
              <a:t>/local/</a:t>
            </a:r>
            <a:r>
              <a:rPr lang="en-US" sz="1600" dirty="0" err="1"/>
              <a:t>cuda</a:t>
            </a:r>
            <a:r>
              <a:rPr lang="en-US" sz="1600" dirty="0"/>
              <a:t>/lib64"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export CUDA_HOME=/</a:t>
            </a:r>
            <a:r>
              <a:rPr lang="en-US" sz="1600" dirty="0" err="1" smtClean="0"/>
              <a:t>usr</a:t>
            </a:r>
            <a:r>
              <a:rPr lang="en-US" sz="1600" dirty="0" smtClean="0"/>
              <a:t>/local/</a:t>
            </a:r>
            <a:r>
              <a:rPr lang="en-US" sz="1600" dirty="0" err="1" smtClean="0"/>
              <a:t>cuda</a:t>
            </a:r>
            <a:endParaRPr lang="en-US" sz="1600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o-KR" altLang="en-US" sz="1600" dirty="0" smtClean="0"/>
              <a:t>설치 확인 </a:t>
            </a:r>
            <a:endParaRPr lang="en-US" altLang="ko-KR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source activate </a:t>
            </a:r>
            <a:r>
              <a:rPr lang="en-US" sz="1600" dirty="0" err="1" smtClean="0"/>
              <a:t>tensorflow</a:t>
            </a:r>
            <a:endParaRPr lang="en-US" sz="1600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(</a:t>
            </a:r>
            <a:r>
              <a:rPr lang="en-US" sz="1600" dirty="0" err="1"/>
              <a:t>tensorflow</a:t>
            </a:r>
            <a:r>
              <a:rPr lang="en-US" sz="1600" dirty="0"/>
              <a:t>) iwannab1@dev1:/</a:t>
            </a:r>
            <a:r>
              <a:rPr lang="en-US" sz="1600" dirty="0" err="1"/>
              <a:t>srv</a:t>
            </a:r>
            <a:r>
              <a:rPr lang="en-US" sz="1600" dirty="0"/>
              <a:t>/data1/training$ </a:t>
            </a:r>
            <a:r>
              <a:rPr lang="en-US" sz="1600" dirty="0" err="1"/>
              <a:t>jupyter</a:t>
            </a:r>
            <a:r>
              <a:rPr lang="en-US" sz="1600" dirty="0"/>
              <a:t> </a:t>
            </a:r>
            <a:r>
              <a:rPr lang="en-US" sz="1600" dirty="0" smtClean="0"/>
              <a:t>notebook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176750"/>
            <a:ext cx="7151584" cy="220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0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4098" name="Picture 2" descr="http://nlpx.net/wp/wp-content/uploads/2015/11/TensorFlow-graph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686133"/>
            <a:ext cx="3456384" cy="579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55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10242" name="Picture 2" descr="Xor network decision 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24744"/>
            <a:ext cx="5688632" cy="45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16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Regression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1026" name="Picture 2" descr="http://i.stack.imgur.com/YB2Y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76510"/>
            <a:ext cx="470535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tensorflow.org/versions/r0.7/images/softmax-regression-scalarequ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68" y="4975210"/>
            <a:ext cx="5342156" cy="12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069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Regression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2307211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Sigmoid Function</a:t>
            </a:r>
            <a:endParaRPr lang="en-US" dirty="0"/>
          </a:p>
        </p:txBody>
      </p:sp>
      <p:pic>
        <p:nvPicPr>
          <p:cNvPr id="2052" name="Picture 4" descr="https://upload.wikimedia.org/wikipedia/commons/thumb/6/6f/Gjl-t%28x%29.svg/700px-Gjl-t%28x%29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24" y="1340768"/>
            <a:ext cx="518457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oftmaxRegression_C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11" y="4128875"/>
            <a:ext cx="521970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1600" y="423472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pic>
        <p:nvPicPr>
          <p:cNvPr id="3076" name="Picture 4" descr="SoftmaxRegression_ThetaGr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11" y="5127296"/>
            <a:ext cx="50482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2630" y="517139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Gradients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21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Regression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3445" y="1484784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https://www.tensorflow.org/versions/r0.9/tutorials/mnist/download/index.html</a:t>
            </a:r>
            <a:endParaRPr lang="en-US" dirty="0"/>
          </a:p>
        </p:txBody>
      </p:sp>
      <p:pic>
        <p:nvPicPr>
          <p:cNvPr id="12290" name="Picture 2" descr="MNIST Dig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84464"/>
            <a:ext cx="42100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846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124" name="Picture 4" descr="http://image.slidesharecdn.com/lecture29-convolutionalneuralnetworks-visionspring2015-150504114140-conversion-gate02/95/lecture-29-convolutional-neural-networks-computer-vision-spring2015-9-638.jpg?cb=1430740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75240"/>
            <a:ext cx="7272808" cy="546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98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6" y="1556792"/>
            <a:ext cx="8053452" cy="3338686"/>
          </a:xfrm>
          <a:prstGeom prst="rect">
            <a:avLst/>
          </a:prstGeom>
        </p:spPr>
      </p:pic>
      <p:sp>
        <p:nvSpPr>
          <p:cNvPr id="5" name="직사각형 4">
            <a:hlinkClick r:id="rId4"/>
          </p:cNvPr>
          <p:cNvSpPr/>
          <p:nvPr/>
        </p:nvSpPr>
        <p:spPr>
          <a:xfrm>
            <a:off x="705391" y="5566878"/>
            <a:ext cx="7950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http://www.andreykurenkov.com/writing/a-brief-history-of-neural-nets-and-deep-learning/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807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4060" y="879728"/>
            <a:ext cx="8735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Mining :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미처 몰랐던 속성을 발견하는 것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 Learning :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비선형 변환기법의 조합을 통해 높은 수준의 추상화를 시도하는 기계학습 알고리즘의 집합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Picture 4" descr="http://blogs.sas.com/content/subconsciousmusings/files/2014/08/data-mining-Venn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66" y="1672426"/>
            <a:ext cx="6438867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46014" y="5807838"/>
            <a:ext cx="7277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그림 출처 </a:t>
            </a:r>
            <a:r>
              <a:rPr lang="en-US" altLang="ko-KR" sz="1400" i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://blogs.sas.com/content/subconsciousmusings/2014/08/22/looking-backwards-looking-forwards-sas-data-mining-and-machine-learning/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084408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Layer perceptron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6146" name="Picture 2" descr="http://1.bp.blogspot.com/-MqcGMWwunAo/VsWB4EIVsrI/AAAAAAAAAlY/zOuk5Ro0OmQ/s1600/neural_net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17" y="1308298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513" y="4581128"/>
            <a:ext cx="1676400" cy="167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4048" y="5888196"/>
            <a:ext cx="172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Marvin Minsky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5446097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</a:rPr>
              <a:t>Weight, bias </a:t>
            </a:r>
            <a:r>
              <a:rPr lang="ko-KR" altLang="en-US" dirty="0" smtClean="0">
                <a:solidFill>
                  <a:srgbClr val="FF0000"/>
                </a:solidFill>
              </a:rPr>
              <a:t>값을 학습시킬 방법 없음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65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8194" name="Picture 2" descr="http://i.stack.imgur.com/H1K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61817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image.chosun.com/sitedata/image/201512/28/2015122802933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961" y="4293096"/>
            <a:ext cx="18954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8527" y="5794454"/>
            <a:ext cx="2003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Geoffrey </a:t>
            </a:r>
            <a:r>
              <a:rPr lang="en-US" dirty="0" smtClean="0"/>
              <a:t>Hinton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5669227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0000"/>
                </a:solidFill>
              </a:rPr>
              <a:t>Vanishing gradient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860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propargation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23728" y="1268760"/>
            <a:ext cx="403244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 = w*x + b, g = w*x, f = g + b</a:t>
            </a:r>
            <a:endParaRPr lang="en-US" sz="2000" dirty="0"/>
          </a:p>
        </p:txBody>
      </p:sp>
      <p:sp>
        <p:nvSpPr>
          <p:cNvPr id="5" name="타원 4"/>
          <p:cNvSpPr/>
          <p:nvPr/>
        </p:nvSpPr>
        <p:spPr>
          <a:xfrm>
            <a:off x="4286336" y="2636912"/>
            <a:ext cx="8640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*</a:t>
            </a:r>
            <a:endParaRPr lang="en-US" dirty="0"/>
          </a:p>
        </p:txBody>
      </p:sp>
      <p:sp>
        <p:nvSpPr>
          <p:cNvPr id="6" name="타원 5"/>
          <p:cNvSpPr/>
          <p:nvPr/>
        </p:nvSpPr>
        <p:spPr>
          <a:xfrm>
            <a:off x="5795784" y="3717032"/>
            <a:ext cx="8640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2555424" y="2636912"/>
            <a:ext cx="136815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23576" y="2636912"/>
            <a:ext cx="489304" cy="10545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17491" y="245224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2555424" y="3334958"/>
            <a:ext cx="136815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5" idx="3"/>
          </p:cNvCxnSpPr>
          <p:nvPr/>
        </p:nvCxnSpPr>
        <p:spPr>
          <a:xfrm flipV="1">
            <a:off x="3899289" y="3251539"/>
            <a:ext cx="513591" cy="96792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17491" y="325153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2555424" y="4869160"/>
            <a:ext cx="252028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6" idx="3"/>
          </p:cNvCxnSpPr>
          <p:nvPr/>
        </p:nvCxnSpPr>
        <p:spPr>
          <a:xfrm flipV="1">
            <a:off x="5075704" y="4331659"/>
            <a:ext cx="846624" cy="53750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17491" y="468449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47715" y="363781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03784" y="3066873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31" name="직선 연결선 30"/>
          <p:cNvCxnSpPr>
            <a:stCxn id="5" idx="5"/>
            <a:endCxn id="6" idx="1"/>
          </p:cNvCxnSpPr>
          <p:nvPr/>
        </p:nvCxnSpPr>
        <p:spPr>
          <a:xfrm>
            <a:off x="5023888" y="3251539"/>
            <a:ext cx="898440" cy="57094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6" idx="6"/>
          </p:cNvCxnSpPr>
          <p:nvPr/>
        </p:nvCxnSpPr>
        <p:spPr>
          <a:xfrm flipV="1">
            <a:off x="6659880" y="4060349"/>
            <a:ext cx="864096" cy="1672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6693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err="1" smtClean="0"/>
              <a:t>propargation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23728" y="1268760"/>
            <a:ext cx="403244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 = w*x + b, g = w*x, f = g + b</a:t>
            </a:r>
            <a:endParaRPr lang="en-US" sz="2000" dirty="0"/>
          </a:p>
        </p:txBody>
      </p:sp>
      <p:sp>
        <p:nvSpPr>
          <p:cNvPr id="5" name="타원 4"/>
          <p:cNvSpPr/>
          <p:nvPr/>
        </p:nvSpPr>
        <p:spPr>
          <a:xfrm>
            <a:off x="4286336" y="3028310"/>
            <a:ext cx="8640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*</a:t>
            </a:r>
            <a:endParaRPr lang="en-US" dirty="0"/>
          </a:p>
        </p:txBody>
      </p:sp>
      <p:sp>
        <p:nvSpPr>
          <p:cNvPr id="6" name="타원 5"/>
          <p:cNvSpPr/>
          <p:nvPr/>
        </p:nvSpPr>
        <p:spPr>
          <a:xfrm>
            <a:off x="5795784" y="4108430"/>
            <a:ext cx="8640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2555424" y="3028310"/>
            <a:ext cx="136815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23576" y="3028310"/>
            <a:ext cx="489304" cy="10545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75656" y="278092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W= -2</a:t>
            </a:r>
            <a:endParaRPr 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2555424" y="3726356"/>
            <a:ext cx="136815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5" idx="3"/>
          </p:cNvCxnSpPr>
          <p:nvPr/>
        </p:nvCxnSpPr>
        <p:spPr>
          <a:xfrm flipV="1">
            <a:off x="3899289" y="3642937"/>
            <a:ext cx="513591" cy="96792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47664" y="364293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5</a:t>
            </a:r>
            <a:endParaRPr 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2555424" y="5260558"/>
            <a:ext cx="252028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6" idx="3"/>
          </p:cNvCxnSpPr>
          <p:nvPr/>
        </p:nvCxnSpPr>
        <p:spPr>
          <a:xfrm flipV="1">
            <a:off x="5075704" y="4723057"/>
            <a:ext cx="846624" cy="53750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65181" y="507589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= 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47715" y="402921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f() = -7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03784" y="3458271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() = -10</a:t>
            </a:r>
            <a:endParaRPr lang="en-US" dirty="0"/>
          </a:p>
        </p:txBody>
      </p:sp>
      <p:cxnSp>
        <p:nvCxnSpPr>
          <p:cNvPr id="31" name="직선 연결선 30"/>
          <p:cNvCxnSpPr>
            <a:stCxn id="5" idx="5"/>
            <a:endCxn id="6" idx="1"/>
          </p:cNvCxnSpPr>
          <p:nvPr/>
        </p:nvCxnSpPr>
        <p:spPr>
          <a:xfrm>
            <a:off x="5023888" y="3642937"/>
            <a:ext cx="898440" cy="57094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6" idx="6"/>
          </p:cNvCxnSpPr>
          <p:nvPr/>
        </p:nvCxnSpPr>
        <p:spPr>
          <a:xfrm flipV="1">
            <a:off x="6659880" y="4451747"/>
            <a:ext cx="864096" cy="1672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03784" y="197925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 = -2, x = 5, b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14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 </a:t>
            </a:r>
            <a:r>
              <a:rPr lang="en-US" dirty="0" err="1" smtClean="0"/>
              <a:t>propargation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23728" y="1268760"/>
            <a:ext cx="403244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 = w*x + b, g = w*x, f = g + b</a:t>
            </a:r>
            <a:endParaRPr lang="en-US" sz="2000" dirty="0"/>
          </a:p>
        </p:txBody>
      </p:sp>
      <p:sp>
        <p:nvSpPr>
          <p:cNvPr id="5" name="타원 4"/>
          <p:cNvSpPr/>
          <p:nvPr/>
        </p:nvSpPr>
        <p:spPr>
          <a:xfrm>
            <a:off x="4286336" y="3028310"/>
            <a:ext cx="8640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*</a:t>
            </a:r>
            <a:endParaRPr lang="en-US" dirty="0"/>
          </a:p>
        </p:txBody>
      </p:sp>
      <p:sp>
        <p:nvSpPr>
          <p:cNvPr id="6" name="타원 5"/>
          <p:cNvSpPr/>
          <p:nvPr/>
        </p:nvSpPr>
        <p:spPr>
          <a:xfrm>
            <a:off x="5795784" y="4108430"/>
            <a:ext cx="8640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2555424" y="3028310"/>
            <a:ext cx="136815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23576" y="3028310"/>
            <a:ext cx="489304" cy="10545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75656" y="278092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W= -2</a:t>
            </a:r>
            <a:endParaRPr 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2555424" y="3726356"/>
            <a:ext cx="136815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5" idx="3"/>
          </p:cNvCxnSpPr>
          <p:nvPr/>
        </p:nvCxnSpPr>
        <p:spPr>
          <a:xfrm flipV="1">
            <a:off x="3899289" y="3642937"/>
            <a:ext cx="513591" cy="96792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47664" y="364293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5</a:t>
            </a:r>
            <a:endParaRPr 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2555424" y="5260558"/>
            <a:ext cx="252028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6" idx="3"/>
          </p:cNvCxnSpPr>
          <p:nvPr/>
        </p:nvCxnSpPr>
        <p:spPr>
          <a:xfrm flipV="1">
            <a:off x="5075704" y="4723057"/>
            <a:ext cx="846624" cy="53750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65181" y="507589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= 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47715" y="402921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f() = -7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03784" y="3458271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() = -10</a:t>
            </a:r>
            <a:endParaRPr lang="en-US" dirty="0"/>
          </a:p>
        </p:txBody>
      </p:sp>
      <p:cxnSp>
        <p:nvCxnSpPr>
          <p:cNvPr id="31" name="직선 연결선 30"/>
          <p:cNvCxnSpPr>
            <a:stCxn id="5" idx="5"/>
            <a:endCxn id="6" idx="1"/>
          </p:cNvCxnSpPr>
          <p:nvPr/>
        </p:nvCxnSpPr>
        <p:spPr>
          <a:xfrm>
            <a:off x="5023888" y="3642937"/>
            <a:ext cx="898440" cy="57094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6" idx="6"/>
          </p:cNvCxnSpPr>
          <p:nvPr/>
        </p:nvCxnSpPr>
        <p:spPr>
          <a:xfrm flipV="1">
            <a:off x="6659880" y="4451747"/>
            <a:ext cx="864096" cy="1672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03784" y="197925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 = -2, x = 5, b = 3</a:t>
            </a:r>
            <a:endParaRPr lang="en-US" dirty="0"/>
          </a:p>
        </p:txBody>
      </p:sp>
      <p:sp>
        <p:nvSpPr>
          <p:cNvPr id="8" name="타원 7"/>
          <p:cNvSpPr/>
          <p:nvPr/>
        </p:nvSpPr>
        <p:spPr>
          <a:xfrm>
            <a:off x="7308304" y="3827603"/>
            <a:ext cx="385504" cy="753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93808" y="384663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error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942393" y="2656054"/>
                <a:ext cx="568104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93" y="2656054"/>
                <a:ext cx="568104" cy="6190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973235" y="3579258"/>
                <a:ext cx="524823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35" y="3579258"/>
                <a:ext cx="524823" cy="619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973235" y="4951050"/>
                <a:ext cx="524823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35" y="4951050"/>
                <a:ext cx="524823" cy="619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05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 </a:t>
            </a:r>
            <a:r>
              <a:rPr lang="en-US" dirty="0" err="1" smtClean="0"/>
              <a:t>propargation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40503" y="1122555"/>
            <a:ext cx="403244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 = w*x + b, g = w*x, f = g + b</a:t>
            </a:r>
            <a:endParaRPr lang="en-US" sz="2000" dirty="0"/>
          </a:p>
        </p:txBody>
      </p:sp>
      <p:sp>
        <p:nvSpPr>
          <p:cNvPr id="5" name="타원 4"/>
          <p:cNvSpPr/>
          <p:nvPr/>
        </p:nvSpPr>
        <p:spPr>
          <a:xfrm>
            <a:off x="4764928" y="3551540"/>
            <a:ext cx="8640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*</a:t>
            </a:r>
            <a:endParaRPr lang="en-US" dirty="0"/>
          </a:p>
        </p:txBody>
      </p:sp>
      <p:sp>
        <p:nvSpPr>
          <p:cNvPr id="6" name="타원 5"/>
          <p:cNvSpPr/>
          <p:nvPr/>
        </p:nvSpPr>
        <p:spPr>
          <a:xfrm>
            <a:off x="6274376" y="4631660"/>
            <a:ext cx="86409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034016" y="3551540"/>
            <a:ext cx="136815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402168" y="3551540"/>
            <a:ext cx="489304" cy="10545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54248" y="330415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W= -2</a:t>
            </a:r>
            <a:endParaRPr 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034016" y="4249586"/>
            <a:ext cx="136815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5" idx="3"/>
          </p:cNvCxnSpPr>
          <p:nvPr/>
        </p:nvCxnSpPr>
        <p:spPr>
          <a:xfrm flipV="1">
            <a:off x="4377881" y="4166167"/>
            <a:ext cx="513591" cy="96792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26256" y="416616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5</a:t>
            </a:r>
            <a:endParaRPr 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3034016" y="5783788"/>
            <a:ext cx="252028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6" idx="3"/>
          </p:cNvCxnSpPr>
          <p:nvPr/>
        </p:nvCxnSpPr>
        <p:spPr>
          <a:xfrm flipV="1">
            <a:off x="5554296" y="5246287"/>
            <a:ext cx="846624" cy="53750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43773" y="559912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= 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26307" y="455244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f() = -7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82376" y="3981501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() = -10</a:t>
            </a:r>
            <a:endParaRPr lang="en-US" dirty="0"/>
          </a:p>
        </p:txBody>
      </p:sp>
      <p:cxnSp>
        <p:nvCxnSpPr>
          <p:cNvPr id="31" name="직선 연결선 30"/>
          <p:cNvCxnSpPr>
            <a:stCxn id="5" idx="5"/>
            <a:endCxn id="6" idx="1"/>
          </p:cNvCxnSpPr>
          <p:nvPr/>
        </p:nvCxnSpPr>
        <p:spPr>
          <a:xfrm>
            <a:off x="5502480" y="4166167"/>
            <a:ext cx="898440" cy="57094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6" idx="6"/>
          </p:cNvCxnSpPr>
          <p:nvPr/>
        </p:nvCxnSpPr>
        <p:spPr>
          <a:xfrm flipV="1">
            <a:off x="7138472" y="4974977"/>
            <a:ext cx="864096" cy="1672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786896" y="4350833"/>
            <a:ext cx="385504" cy="753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72400" y="436986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error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473505" y="4539213"/>
                <a:ext cx="2977738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*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= 1 * -2 = -2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5" y="4539213"/>
                <a:ext cx="2977738" cy="531171"/>
              </a:xfrm>
              <a:prstGeom prst="rect">
                <a:avLst/>
              </a:prstGeom>
              <a:blipFill rotWithShape="0">
                <a:blip r:embed="rId2"/>
                <a:stretch>
                  <a:fillRect r="-820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119296" y="5474280"/>
                <a:ext cx="1002454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296" y="5474280"/>
                <a:ext cx="1002454" cy="619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2672675" y="1740058"/>
                <a:ext cx="3280450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= 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= w,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=1,  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675" y="1740058"/>
                <a:ext cx="3280450" cy="531171"/>
              </a:xfrm>
              <a:prstGeom prst="rect">
                <a:avLst/>
              </a:prstGeom>
              <a:blipFill rotWithShape="0">
                <a:blip r:embed="rId4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031882" y="4271078"/>
                <a:ext cx="969303" cy="6676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882" y="4271078"/>
                <a:ext cx="969303" cy="6676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599294" y="2669169"/>
                <a:ext cx="2853923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= 1 * 5 = 5 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94" y="2669169"/>
                <a:ext cx="2853923" cy="531171"/>
              </a:xfrm>
              <a:prstGeom prst="rect">
                <a:avLst/>
              </a:prstGeom>
              <a:blipFill rotWithShape="0">
                <a:blip r:embed="rId6"/>
                <a:stretch>
                  <a:fillRect r="-855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36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Vanishing gradient problem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3" y="1844824"/>
            <a:ext cx="8647351" cy="29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10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1257884"/>
            <a:ext cx="7128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A fast learning algorithm for deep belief nets, 2006, Hinton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dirty="0" smtClean="0"/>
              <a:t>Greedy Layer-wise training of deep networks, 2007, </a:t>
            </a:r>
            <a:r>
              <a:rPr lang="en-US" dirty="0" err="1" smtClean="0"/>
              <a:t>Bengio</a:t>
            </a:r>
            <a:endParaRPr lang="en-US" dirty="0"/>
          </a:p>
        </p:txBody>
      </p:sp>
      <p:pic>
        <p:nvPicPr>
          <p:cNvPr id="9218" name="Picture 2" descr="http://www.kdnuggets.com/wp-content/uploads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242" y="3356992"/>
            <a:ext cx="3420380" cy="256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32040" y="6136234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LeCun</a:t>
            </a:r>
            <a:r>
              <a:rPr lang="en-US" dirty="0" smtClean="0"/>
              <a:t>, Hinton, </a:t>
            </a:r>
            <a:r>
              <a:rPr lang="en-US" dirty="0" err="1" smtClean="0"/>
              <a:t>Bengio</a:t>
            </a:r>
            <a:r>
              <a:rPr lang="en-US" dirty="0" smtClean="0"/>
              <a:t>, 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364502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srgbClr val="0070C0"/>
                </a:solidFill>
              </a:rPr>
              <a:t>초기</a:t>
            </a:r>
            <a:r>
              <a:rPr lang="en-US" dirty="0" smtClean="0">
                <a:solidFill>
                  <a:srgbClr val="0070C0"/>
                </a:solidFill>
              </a:rPr>
              <a:t> Weight</a:t>
            </a:r>
            <a:r>
              <a:rPr lang="ko-KR" altLang="en-US" dirty="0" smtClean="0">
                <a:solidFill>
                  <a:srgbClr val="0070C0"/>
                </a:solidFill>
              </a:rPr>
              <a:t>값 선정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srgbClr val="0070C0"/>
                </a:solidFill>
              </a:rPr>
              <a:t>복잡한 문제에 더 적합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406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78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447983"/>
              </p:ext>
            </p:extLst>
          </p:nvPr>
        </p:nvGraphicFramePr>
        <p:xfrm>
          <a:off x="827582" y="1124744"/>
          <a:ext cx="727281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5536" y="3411071"/>
            <a:ext cx="130715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dirty="0"/>
              <a:t>I</a:t>
            </a:r>
            <a:r>
              <a:rPr lang="en-US" dirty="0" smtClean="0"/>
              <a:t>nput layer</a:t>
            </a:r>
          </a:p>
          <a:p>
            <a:pPr algn="ctr">
              <a:lnSpc>
                <a:spcPct val="250000"/>
              </a:lnSpc>
            </a:pPr>
            <a:r>
              <a:rPr lang="en-US" dirty="0" smtClean="0"/>
              <a:t>X1</a:t>
            </a:r>
          </a:p>
          <a:p>
            <a:pPr algn="ctr">
              <a:lnSpc>
                <a:spcPct val="250000"/>
              </a:lnSpc>
            </a:pPr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9809" y="3411072"/>
            <a:ext cx="54752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dirty="0" smtClean="0"/>
              <a:t>Hidden layer</a:t>
            </a:r>
          </a:p>
          <a:p>
            <a:pPr algn="ctr">
              <a:lnSpc>
                <a:spcPct val="250000"/>
              </a:lnSpc>
            </a:pPr>
            <a:r>
              <a:rPr lang="en-US" dirty="0" smtClean="0"/>
              <a:t>Y1 = sigmoid(W1*X1 + W1*X2+ b1)</a:t>
            </a:r>
          </a:p>
          <a:p>
            <a:pPr algn="ctr">
              <a:lnSpc>
                <a:spcPct val="250000"/>
              </a:lnSpc>
            </a:pPr>
            <a:r>
              <a:rPr lang="en-US" dirty="0" smtClean="0"/>
              <a:t>Y2 </a:t>
            </a:r>
            <a:r>
              <a:rPr lang="en-US" dirty="0"/>
              <a:t>= sigmoid(</a:t>
            </a:r>
            <a:r>
              <a:rPr lang="en-US" dirty="0" smtClean="0"/>
              <a:t>W2*X1 </a:t>
            </a:r>
            <a:r>
              <a:rPr lang="en-US" dirty="0"/>
              <a:t>+ </a:t>
            </a:r>
            <a:r>
              <a:rPr lang="en-US" dirty="0" smtClean="0"/>
              <a:t>W2*X2 + b2)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2200" y="3203324"/>
            <a:ext cx="26212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dirty="0" smtClean="0"/>
              <a:t>Output layer</a:t>
            </a:r>
          </a:p>
          <a:p>
            <a:pPr algn="ctr">
              <a:lnSpc>
                <a:spcPct val="300000"/>
              </a:lnSpc>
            </a:pPr>
            <a:r>
              <a:rPr lang="en-US" dirty="0" smtClean="0"/>
              <a:t>Y’ = sigmoid(W3*Y1 + </a:t>
            </a:r>
          </a:p>
          <a:p>
            <a:pPr algn="ctr">
              <a:lnSpc>
                <a:spcPct val="300000"/>
              </a:lnSpc>
            </a:pPr>
            <a:r>
              <a:rPr lang="en-US" dirty="0" smtClean="0"/>
              <a:t>W3*Y2 + b3)</a:t>
            </a:r>
          </a:p>
        </p:txBody>
      </p:sp>
    </p:spTree>
    <p:extLst>
      <p:ext uri="{BB962C8B-B14F-4D97-AF65-F5344CB8AC3E}">
        <p14:creationId xmlns:p14="http://schemas.microsoft.com/office/powerpoint/2010/main" val="31500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Vanishing gradient problem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79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3" y="1844824"/>
            <a:ext cx="8647351" cy="29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9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4" name="Picture 2" descr="http://radimrehurek.com/data_science_python/drop_shadows_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416"/>
            <a:ext cx="9144000" cy="514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1088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miloainf.files.wordpress.com/2013/11/activation_func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96" y="548680"/>
            <a:ext cx="4536504" cy="340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77935" y="1052736"/>
            <a:ext cx="8198568" cy="4990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tf.nn.relu</a:t>
            </a:r>
            <a:r>
              <a:rPr lang="en-US" dirty="0"/>
              <a:t>(features, name=None)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tf.nn.relu6(features, name=None)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tf.nn.elu</a:t>
            </a:r>
            <a:r>
              <a:rPr lang="en-US" dirty="0"/>
              <a:t>(features, name=None)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tf.nn.softplus</a:t>
            </a:r>
            <a:r>
              <a:rPr lang="en-US" dirty="0"/>
              <a:t>(features, name=None)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tf.nn.softsign</a:t>
            </a:r>
            <a:r>
              <a:rPr lang="en-US" dirty="0"/>
              <a:t>(features, name=None)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tf.nn.dropout</a:t>
            </a:r>
            <a:r>
              <a:rPr lang="en-US" dirty="0"/>
              <a:t>(x, </a:t>
            </a:r>
            <a:r>
              <a:rPr lang="en-US" dirty="0" err="1"/>
              <a:t>keep_prob</a:t>
            </a:r>
            <a:r>
              <a:rPr lang="en-US" dirty="0"/>
              <a:t>, </a:t>
            </a:r>
            <a:r>
              <a:rPr lang="en-US" dirty="0" err="1"/>
              <a:t>noise_shape</a:t>
            </a:r>
            <a:r>
              <a:rPr lang="en-US" dirty="0"/>
              <a:t>=None, seed=None, name=None)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tf.nn.bias_add</a:t>
            </a:r>
            <a:r>
              <a:rPr lang="en-US" dirty="0"/>
              <a:t>(value, bias, </a:t>
            </a:r>
            <a:r>
              <a:rPr lang="en-US" dirty="0" err="1"/>
              <a:t>data_format</a:t>
            </a:r>
            <a:r>
              <a:rPr lang="en-US" dirty="0"/>
              <a:t>=None, name=None)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tf.sigmoid</a:t>
            </a:r>
            <a:r>
              <a:rPr lang="en-US" dirty="0"/>
              <a:t>(x, name=None)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tf.tanh</a:t>
            </a:r>
            <a:r>
              <a:rPr lang="en-US" dirty="0"/>
              <a:t>(x, name=None)</a:t>
            </a:r>
          </a:p>
        </p:txBody>
      </p:sp>
    </p:spTree>
    <p:extLst>
      <p:ext uri="{BB962C8B-B14F-4D97-AF65-F5344CB8AC3E}">
        <p14:creationId xmlns:p14="http://schemas.microsoft.com/office/powerpoint/2010/main" val="15781140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81</a:t>
            </a:fld>
            <a:endParaRPr lang="ko-KR" altLang="en-US"/>
          </a:p>
        </p:txBody>
      </p:sp>
      <p:pic>
        <p:nvPicPr>
          <p:cNvPr id="6148" name="Picture 4" descr="https://www.researchgate.net/profile/Xavier_Glorot/publication/215616968/figure/fig10/AS:305963019063296@1449958676116/Figure-12-Test-error-curves-during-training-on-MNIST-and-CIFAR10-for-various-activ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412776"/>
            <a:ext cx="80962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035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Rectified Linear Unit(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82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25816"/>
            <a:ext cx="7115351" cy="41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5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Weight Initializer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5576" y="1382517"/>
            <a:ext cx="67145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Xavier </a:t>
            </a:r>
            <a:r>
              <a:rPr lang="en-US" dirty="0" err="1" smtClean="0"/>
              <a:t>Initionalizer</a:t>
            </a:r>
            <a:endParaRPr lang="en-US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2010 : w = </a:t>
            </a:r>
            <a:r>
              <a:rPr lang="en-US" dirty="0" err="1" smtClean="0"/>
              <a:t>np.random.randn</a:t>
            </a:r>
            <a:r>
              <a:rPr lang="en-US" dirty="0" smtClean="0"/>
              <a:t>(#in, #out) / </a:t>
            </a:r>
            <a:r>
              <a:rPr lang="en-US" dirty="0" err="1" smtClean="0"/>
              <a:t>np.sqrt</a:t>
            </a:r>
            <a:r>
              <a:rPr lang="en-US" dirty="0" smtClean="0"/>
              <a:t>(#in)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2015 : </a:t>
            </a:r>
            <a:r>
              <a:rPr lang="en-US" dirty="0"/>
              <a:t>w = </a:t>
            </a:r>
            <a:r>
              <a:rPr lang="en-US" dirty="0" err="1"/>
              <a:t>np.random.randn</a:t>
            </a:r>
            <a:r>
              <a:rPr lang="en-US" dirty="0"/>
              <a:t>(#in, #out) / </a:t>
            </a:r>
            <a:r>
              <a:rPr lang="en-US" dirty="0" err="1"/>
              <a:t>np.sqrt</a:t>
            </a:r>
            <a:r>
              <a:rPr lang="en-US" dirty="0"/>
              <a:t>(#</a:t>
            </a:r>
            <a:r>
              <a:rPr lang="en-US" dirty="0" smtClean="0"/>
              <a:t>in/2)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6073" y="2880805"/>
            <a:ext cx="8606407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tf.contrib.layers.xavier_initializer</a:t>
            </a:r>
            <a:r>
              <a:rPr lang="en-US" dirty="0"/>
              <a:t>(uniform=True, seed=None, </a:t>
            </a:r>
            <a:r>
              <a:rPr lang="en-US" dirty="0" err="1"/>
              <a:t>dtype</a:t>
            </a:r>
            <a:r>
              <a:rPr lang="en-US" dirty="0"/>
              <a:t>=tf.float32)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tf.contrib.layers.xavier_initializer_conv2d(uniform=True, seed=None, 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                                                       </a:t>
            </a:r>
            <a:r>
              <a:rPr lang="en-US" dirty="0" err="1" smtClean="0"/>
              <a:t>dtype</a:t>
            </a:r>
            <a:r>
              <a:rPr lang="en-US" dirty="0" smtClean="0"/>
              <a:t>=tf.float32</a:t>
            </a:r>
            <a:r>
              <a:rPr lang="en-US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tf.contrib.layers.variance_scaling_initializer</a:t>
            </a:r>
            <a:r>
              <a:rPr lang="en-US" dirty="0"/>
              <a:t>(factor=2.0, mode=FAN_IN, 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                                              uniform=False</a:t>
            </a:r>
            <a:r>
              <a:rPr lang="en-US" dirty="0"/>
              <a:t>, seed=None, </a:t>
            </a:r>
            <a:r>
              <a:rPr lang="en-US" dirty="0" err="1"/>
              <a:t>dtype</a:t>
            </a:r>
            <a:r>
              <a:rPr lang="en-US" dirty="0"/>
              <a:t>=tf.float32)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038989" y="5865778"/>
            <a:ext cx="3853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http://arxiv.org/pdf/1511.06422.pdf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7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ttp://i.stack.imgur.com/LO1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254" y="2719878"/>
            <a:ext cx="6569891" cy="400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problem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84</a:t>
            </a:fld>
            <a:endParaRPr lang="ko-KR" altLang="en-US"/>
          </a:p>
        </p:txBody>
      </p:sp>
      <p:pic>
        <p:nvPicPr>
          <p:cNvPr id="9218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650011" cy="192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9458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Regulaization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85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66700" y="1052736"/>
                <a:ext cx="2933688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𝑤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≔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700" y="1052736"/>
                <a:ext cx="2933688" cy="5881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88759" y="1670509"/>
                <a:ext cx="8503722" cy="2045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ko-KR" altLang="en-US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training</m:t>
                    </m:r>
                    <m: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data</m:t>
                    </m:r>
                  </m:oMath>
                </a14:m>
                <a:r>
                  <a:rPr lang="ko-KR" altLang="en-US" sz="1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14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ko-KR" altLang="en-US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 ≦</m:t>
                        </m:r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≦</m:t>
                        </m:r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corresponding</m:t>
                    </m:r>
                    <m: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labels</m:t>
                    </m:r>
                    <m:r>
                      <a:rPr lang="en-US" altLang="ko-KR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ko-KR" altLang="en-US" sz="1400" dirty="0">
                    <a:solidFill>
                      <a:srgbClr val="0070C0"/>
                    </a:solidFill>
                    <a:ea typeface="나눔바른고딕" panose="020B0603020101020101" pitchFamily="50" charset="-127"/>
                  </a:rPr>
                  <a:t>얻으려 하는 값</a:t>
                </a:r>
                <a:r>
                  <a:rPr lang="en-US" altLang="ko-KR" sz="1400" dirty="0" smtClean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)</a:t>
                </a:r>
                <a:endParaRPr lang="en-US" sz="1400" i="0" dirty="0" smtClean="0">
                  <a:solidFill>
                    <a:srgbClr val="0070C0"/>
                  </a:solidFill>
                  <a:latin typeface="+mj-lt"/>
                  <a:ea typeface="나눔바른고딕" panose="020B060302010102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f</m:t>
                    </m:r>
                    <m:d>
                      <m:dPr>
                        <m:ctrlPr>
                          <a:rPr lang="en-US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w</m:t>
                        </m:r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70C0"/>
                    </a:solidFill>
                    <a:latin typeface="+mj-lt"/>
                  </a:rPr>
                  <a:t> : </a:t>
                </a:r>
                <a:r>
                  <a:rPr lang="en-US" sz="1400" dirty="0">
                    <a:solidFill>
                      <a:srgbClr val="0070C0"/>
                    </a:solidFill>
                    <a:latin typeface="+mj-lt"/>
                  </a:rPr>
                  <a:t>Machine Learning formulation,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+mj-lt"/>
                    <a:ea typeface="나눔바른고딕" panose="020B0603020101020101" pitchFamily="50" charset="-127"/>
                  </a:rPr>
                  <a:t>최적화 함수</a:t>
                </a:r>
                <a:endParaRPr lang="en-US" altLang="ko-KR" sz="1400" dirty="0">
                  <a:solidFill>
                    <a:srgbClr val="0070C0"/>
                  </a:solidFill>
                  <a:latin typeface="+mj-lt"/>
                  <a:ea typeface="나눔바른고딕" panose="020B060302010102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 smtClean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L(w;.) : loss function, training data</a:t>
                </a:r>
                <a:r>
                  <a:rPr lang="ko-KR" altLang="en-US" sz="1400" dirty="0" smtClean="0">
                    <a:solidFill>
                      <a:srgbClr val="0070C0"/>
                    </a:solidFill>
                    <a:latin typeface="+mj-lt"/>
                    <a:ea typeface="나눔바른고딕" panose="020B0603020101020101" pitchFamily="50" charset="-127"/>
                  </a:rPr>
                  <a:t>에서 모델의 오류를 측정</a:t>
                </a:r>
                <a:r>
                  <a:rPr lang="en-US" altLang="ko-KR" sz="1400" dirty="0" smtClean="0">
                    <a:solidFill>
                      <a:srgbClr val="0070C0"/>
                    </a:solidFill>
                    <a:latin typeface="+mj-lt"/>
                    <a:ea typeface="나눔바른고딕" panose="020B0603020101020101" pitchFamily="50" charset="-127"/>
                  </a:rPr>
                  <a:t>, Cost function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R(w) : </a:t>
                </a:r>
                <a:r>
                  <a:rPr lang="en-US" sz="1400" dirty="0" err="1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regularizer</a:t>
                </a:r>
                <a:r>
                  <a:rPr lang="en-US" sz="1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, </a:t>
                </a:r>
                <a:r>
                  <a:rPr lang="ko-KR" altLang="en-US" sz="1400" dirty="0">
                    <a:solidFill>
                      <a:srgbClr val="FF0000"/>
                    </a:solidFill>
                    <a:ea typeface="나눔바른고딕" panose="020B0603020101020101" pitchFamily="50" charset="-127"/>
                  </a:rPr>
                  <a:t>모델의 복잡도를 </a:t>
                </a:r>
                <a:r>
                  <a:rPr lang="ko-KR" altLang="en-US" sz="1400" dirty="0" smtClean="0">
                    <a:solidFill>
                      <a:srgbClr val="FF0000"/>
                    </a:solidFill>
                    <a:ea typeface="나눔바른고딕" panose="020B0603020101020101" pitchFamily="50" charset="-127"/>
                  </a:rPr>
                  <a:t>조정</a:t>
                </a:r>
                <a:endParaRPr lang="en-US" altLang="ko-KR" sz="1400" dirty="0" smtClean="0">
                  <a:solidFill>
                    <a:srgbClr val="0070C0"/>
                  </a:solidFill>
                  <a:latin typeface="+mj-lt"/>
                  <a:ea typeface="나눔바른고딕" panose="020B060302010102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: fixed regulation 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parameter,  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+mj-lt"/>
                    <a:ea typeface="나눔바른고딕" panose="020B0603020101020101" pitchFamily="50" charset="-127"/>
                  </a:rPr>
                  <a:t>0</a:t>
                </a:r>
                <a:r>
                  <a:rPr lang="ko-KR" altLang="en-US" sz="1400" dirty="0" smtClean="0">
                    <a:solidFill>
                      <a:srgbClr val="FF0000"/>
                    </a:solidFill>
                    <a:latin typeface="+mj-lt"/>
                    <a:ea typeface="나눔바른고딕" panose="020B0603020101020101" pitchFamily="50" charset="-127"/>
                  </a:rPr>
                  <a:t>보다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+mj-lt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 smtClean="0">
                    <a:solidFill>
                      <a:srgbClr val="FF0000"/>
                    </a:solidFill>
                    <a:latin typeface="+mj-lt"/>
                    <a:ea typeface="나눔바른고딕" panose="020B0603020101020101" pitchFamily="50" charset="-127"/>
                  </a:rPr>
                  <a:t>큰 값으로 손실</a:t>
                </a:r>
                <a:r>
                  <a:rPr lang="en-US" altLang="ko-KR" sz="1400" dirty="0" smtClean="0">
                    <a:solidFill>
                      <a:srgbClr val="FF0000"/>
                    </a:solidFill>
                    <a:latin typeface="+mj-lt"/>
                    <a:ea typeface="나눔바른고딕" panose="020B0603020101020101" pitchFamily="50" charset="-127"/>
                  </a:rPr>
                  <a:t>(training error)</a:t>
                </a:r>
                <a:r>
                  <a:rPr lang="ko-KR" altLang="en-US" sz="1400" dirty="0" smtClean="0">
                    <a:solidFill>
                      <a:srgbClr val="FF0000"/>
                    </a:solidFill>
                    <a:latin typeface="+mj-lt"/>
                    <a:ea typeface="나눔바른고딕" panose="020B0603020101020101" pitchFamily="50" charset="-127"/>
                  </a:rPr>
                  <a:t>의 감소와  모델 복잡도 감소 사이의  균형을 맞춤</a:t>
                </a:r>
                <a:endParaRPr lang="en-US" altLang="ko-KR" sz="1400" dirty="0" smtClean="0">
                  <a:solidFill>
                    <a:srgbClr val="FF0000"/>
                  </a:solidFill>
                  <a:latin typeface="+mj-lt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9" y="1670509"/>
                <a:ext cx="8503722" cy="2045688"/>
              </a:xfrm>
              <a:prstGeom prst="rect">
                <a:avLst/>
              </a:prstGeom>
              <a:blipFill rotWithShape="0">
                <a:blip r:embed="rId3"/>
                <a:stretch>
                  <a:fillRect l="-143"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619672" y="3754901"/>
            <a:ext cx="553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L2 </a:t>
            </a:r>
            <a:r>
              <a:rPr lang="en-US" dirty="0" err="1" smtClean="0"/>
              <a:t>Regulaizer</a:t>
            </a:r>
            <a:r>
              <a:rPr lang="en-US" dirty="0" smtClean="0"/>
              <a:t> = 0.001 * </a:t>
            </a:r>
            <a:r>
              <a:rPr lang="en-US" dirty="0" err="1" smtClean="0"/>
              <a:t>tf.reduce_sum</a:t>
            </a:r>
            <a:r>
              <a:rPr lang="en-US" dirty="0" smtClean="0"/>
              <a:t>(</a:t>
            </a:r>
            <a:r>
              <a:rPr lang="en-US" dirty="0" err="1" smtClean="0"/>
              <a:t>tf.square</a:t>
            </a:r>
            <a:r>
              <a:rPr lang="en-US" dirty="0" smtClean="0"/>
              <a:t>(W))</a:t>
            </a:r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41336" y="4437112"/>
            <a:ext cx="7398568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tf.contrib.layers.apply_regularization</a:t>
            </a:r>
            <a:r>
              <a:rPr lang="en-US" dirty="0"/>
              <a:t>(</a:t>
            </a:r>
            <a:r>
              <a:rPr lang="en-US" dirty="0" err="1"/>
              <a:t>regularizer</a:t>
            </a:r>
            <a:r>
              <a:rPr lang="en-US" dirty="0"/>
              <a:t>, </a:t>
            </a:r>
            <a:r>
              <a:rPr lang="en-US" dirty="0" err="1"/>
              <a:t>weights_list</a:t>
            </a:r>
            <a:r>
              <a:rPr lang="en-US" dirty="0"/>
              <a:t>=None)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tf.contrib.layers.l1_regularizer(scale)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tf.contrib.layers.l2_regularizer(scale)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tf.contrib.layers.sum_regularizer</a:t>
            </a:r>
            <a:r>
              <a:rPr lang="en-US" dirty="0"/>
              <a:t>(</a:t>
            </a:r>
            <a:r>
              <a:rPr lang="en-US" dirty="0" err="1"/>
              <a:t>regularizer_list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91644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86</a:t>
            </a:fld>
            <a:endParaRPr lang="ko-KR" altLang="en-US"/>
          </a:p>
        </p:txBody>
      </p:sp>
      <p:pic>
        <p:nvPicPr>
          <p:cNvPr id="11266" name="Picture 2" descr="http://engineering.flipboard.com/assets/convnets/drop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61" y="1484784"/>
            <a:ext cx="7278953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066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83768" y="1364292"/>
            <a:ext cx="397416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dropout_rate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tf.placeholder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(“float”)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L1 =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tf.nn.relu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tf.matmul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(X, W1), B1))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L2 =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tf.nn.dropout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(L1,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dropout_rate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5001" y="3212976"/>
            <a:ext cx="79199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sess.run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(optimizer,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feed_dict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={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X:x_training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Y:y_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dropout_rate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931" y="3933056"/>
            <a:ext cx="53058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accurary.eval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X:x_test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Y:y_test,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dropout_rate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2581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88</a:t>
            </a:fld>
            <a:endParaRPr lang="ko-KR" altLang="en-US"/>
          </a:p>
        </p:txBody>
      </p:sp>
      <p:pic>
        <p:nvPicPr>
          <p:cNvPr id="14340" name="Picture 4" descr="http://sebastianruder.com/content/images/2016/01/contours_evaluation_optimizer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51" y="1312188"/>
            <a:ext cx="4161884" cy="32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sebastianruder.com/content/images/2016/01/saddle_point_evaluation_optimizer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135" y="1177300"/>
            <a:ext cx="4510345" cy="34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5481" y="5245199"/>
            <a:ext cx="6321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http://sebastianruder.com/optimizing-gradient-descent/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1124744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class </a:t>
            </a:r>
            <a:r>
              <a:rPr lang="en-US" dirty="0" err="1"/>
              <a:t>tf.train.GradientDescentOptimizer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class </a:t>
            </a:r>
            <a:r>
              <a:rPr lang="en-US" dirty="0" err="1"/>
              <a:t>tf.train.AdadeltaOptimizer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class </a:t>
            </a:r>
            <a:r>
              <a:rPr lang="en-US" dirty="0" err="1"/>
              <a:t>tf.train.AdagradOptimizer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class </a:t>
            </a:r>
            <a:r>
              <a:rPr lang="en-US" dirty="0" err="1"/>
              <a:t>tf.train.MomentumOptimizer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class </a:t>
            </a:r>
            <a:r>
              <a:rPr lang="en-US" dirty="0" err="1"/>
              <a:t>tf.train.AdamOptimizer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class </a:t>
            </a:r>
            <a:r>
              <a:rPr lang="en-US" dirty="0" err="1"/>
              <a:t>tf.train.FtrlOptimizer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class </a:t>
            </a:r>
            <a:r>
              <a:rPr lang="en-US" dirty="0" err="1"/>
              <a:t>tf.train.RMSPropOptimizer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4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4" name="Picture 2" descr="https://s3.amazonaws.com/MLMastery/MachineLearningAlgorithms.png?__s=prsouat3fpis1bxbatx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11" y="922628"/>
            <a:ext cx="8473589" cy="5413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8741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CNN(Convolutional Neural Network)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90</a:t>
            </a:fld>
            <a:endParaRPr lang="ko-KR" altLang="en-US"/>
          </a:p>
        </p:txBody>
      </p:sp>
      <p:pic>
        <p:nvPicPr>
          <p:cNvPr id="16386" name="Picture 2" descr="https://4.bp.blogspot.com/-0JzNdbPz0QI/V04PBfUyl-I/AAAAAAAAyus/lVGB06S-qgMF3aa9sRwiVH0XiRbPh587QCLcB/s1600/fi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0" y="1340768"/>
            <a:ext cx="780987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CNN(Convolutional Neural Network)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91</a:t>
            </a:fld>
            <a:endParaRPr lang="ko-KR" altLang="en-US"/>
          </a:p>
        </p:txBody>
      </p:sp>
      <p:pic>
        <p:nvPicPr>
          <p:cNvPr id="17410" name="Picture 2" descr="http://cs231n.github.io/assets/cnn/convne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94" y="1448780"/>
            <a:ext cx="8270137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502224" y="5698119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hlinkClick r:id="rId3"/>
              </a:rPr>
              <a:t>http://cs231n.github.io/convolutional-networks/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02224" y="6171684"/>
            <a:ext cx="3023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http://cs231n.stanford.edu/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CNN(Convolutional 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340768"/>
            <a:ext cx="248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 smtClean="0"/>
              <a:t>Convoutional</a:t>
            </a:r>
            <a:r>
              <a:rPr lang="en-US" dirty="0" smtClean="0"/>
              <a:t> Layer</a:t>
            </a:r>
            <a:endParaRPr lang="en-US" dirty="0"/>
          </a:p>
        </p:txBody>
      </p:sp>
      <p:pic>
        <p:nvPicPr>
          <p:cNvPr id="19458" name="Picture 2" descr="https://www.topcoder.com/wp-content/uploads/2015/05/cnn-imag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45" y="2220793"/>
            <a:ext cx="8247640" cy="266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00192" y="539984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(N-F) / stride + 1</a:t>
            </a:r>
            <a:endParaRPr 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653538"/>
              </p:ext>
            </p:extLst>
          </p:nvPr>
        </p:nvGraphicFramePr>
        <p:xfrm>
          <a:off x="2843808" y="5055552"/>
          <a:ext cx="223224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62"/>
                <a:gridCol w="558062"/>
                <a:gridCol w="558062"/>
                <a:gridCol w="55806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46630" y="56125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59932" y="52534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자유형 7"/>
          <p:cNvSpPr/>
          <p:nvPr/>
        </p:nvSpPr>
        <p:spPr>
          <a:xfrm>
            <a:off x="3714044" y="5791200"/>
            <a:ext cx="440267" cy="192420"/>
          </a:xfrm>
          <a:custGeom>
            <a:avLst/>
            <a:gdLst>
              <a:gd name="connsiteX0" fmla="*/ 0 w 440267"/>
              <a:gd name="connsiteY0" fmla="*/ 0 h 192420"/>
              <a:gd name="connsiteX1" fmla="*/ 259645 w 440267"/>
              <a:gd name="connsiteY1" fmla="*/ 191911 h 192420"/>
              <a:gd name="connsiteX2" fmla="*/ 440267 w 440267"/>
              <a:gd name="connsiteY2" fmla="*/ 45156 h 19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267" h="192420">
                <a:moveTo>
                  <a:pt x="0" y="0"/>
                </a:moveTo>
                <a:cubicBezTo>
                  <a:pt x="93133" y="92192"/>
                  <a:pt x="186267" y="184385"/>
                  <a:pt x="259645" y="191911"/>
                </a:cubicBezTo>
                <a:cubicBezTo>
                  <a:pt x="333023" y="199437"/>
                  <a:pt x="386645" y="122296"/>
                  <a:pt x="440267" y="45156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09981" y="58638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859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CNN(Convolutional 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93</a:t>
            </a:fld>
            <a:endParaRPr lang="ko-KR" altLang="en-US"/>
          </a:p>
        </p:txBody>
      </p:sp>
      <p:pic>
        <p:nvPicPr>
          <p:cNvPr id="18434" name="Picture 2" descr="http://cs231n.github.io/assets/cnn/max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17" y="2060848"/>
            <a:ext cx="74961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340768"/>
            <a:ext cx="34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Pooling Layer(Max Pooling)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887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5756341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http://cs.stanford.edu/people/karpathy/convnetjs/demo/cifar10.html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340768"/>
            <a:ext cx="278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Fully Connected Layer</a:t>
            </a:r>
            <a:endParaRPr lang="en-US" dirty="0"/>
          </a:p>
        </p:txBody>
      </p:sp>
      <p:pic>
        <p:nvPicPr>
          <p:cNvPr id="20482" name="Picture 2" descr="CNN_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6266014" cy="32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940152" y="1628800"/>
            <a:ext cx="1944216" cy="3960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CNN(Convolutional Neural Network)</a:t>
            </a:r>
          </a:p>
        </p:txBody>
      </p:sp>
    </p:spTree>
    <p:extLst>
      <p:ext uri="{BB962C8B-B14F-4D97-AF65-F5344CB8AC3E}">
        <p14:creationId xmlns:p14="http://schemas.microsoft.com/office/powerpoint/2010/main" val="17440542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CNN(Convolutional 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038485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 smtClean="0"/>
              <a:t>LaNet</a:t>
            </a:r>
            <a:r>
              <a:rPr lang="en-US" dirty="0" smtClean="0"/>
              <a:t> ( </a:t>
            </a:r>
            <a:r>
              <a:rPr lang="en-US" dirty="0" err="1" smtClean="0"/>
              <a:t>LeCun</a:t>
            </a:r>
            <a:r>
              <a:rPr lang="en-US" dirty="0" smtClean="0"/>
              <a:t>, 1998) </a:t>
            </a:r>
            <a:endParaRPr lang="en-US" dirty="0"/>
          </a:p>
        </p:txBody>
      </p:sp>
      <p:pic>
        <p:nvPicPr>
          <p:cNvPr id="21508" name="Picture 4" descr="http://eblearn.sourceforge.net/lib/exe/lenet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7" y="1407817"/>
            <a:ext cx="72294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9278" y="3583208"/>
            <a:ext cx="338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 smtClean="0"/>
              <a:t>AlexNet</a:t>
            </a:r>
            <a:r>
              <a:rPr lang="en-US" dirty="0" smtClean="0"/>
              <a:t> ( </a:t>
            </a:r>
            <a:r>
              <a:rPr lang="en-US" dirty="0" err="1" smtClean="0"/>
              <a:t>Krizhevsky</a:t>
            </a:r>
            <a:r>
              <a:rPr lang="en-US" dirty="0" smtClean="0"/>
              <a:t>, 2012) </a:t>
            </a:r>
            <a:endParaRPr lang="en-US" dirty="0"/>
          </a:p>
        </p:txBody>
      </p:sp>
      <p:pic>
        <p:nvPicPr>
          <p:cNvPr id="21510" name="Picture 6" descr="http://benanne.github.io/images/image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7" y="4131466"/>
            <a:ext cx="691515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5388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25" y="1038485"/>
            <a:ext cx="6610350" cy="45434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CNN(Convolutional 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038485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Google </a:t>
            </a:r>
            <a:r>
              <a:rPr lang="en-US" dirty="0" err="1" smtClean="0"/>
              <a:t>LeNet</a:t>
            </a:r>
            <a:r>
              <a:rPr lang="en-US" dirty="0" smtClean="0"/>
              <a:t> ( Google, 2014) 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5242" y="5705415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http://www.ieiespc.org/include/pdfdownload.asp?filename=IEEKSPC_2015_4_1_20150316181059_1.pdf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32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CNN(Convolutional 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97</a:t>
            </a:fld>
            <a:endParaRPr lang="ko-KR" altLang="en-US"/>
          </a:p>
        </p:txBody>
      </p:sp>
      <p:pic>
        <p:nvPicPr>
          <p:cNvPr id="23554" name="Picture 2" descr="http://parse.ele.tue.nl/cluster/2/CNNArchite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0" y="1972627"/>
            <a:ext cx="8374264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3916" y="122886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531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CNN(Convolutional Neural Network)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43E12-E023-498A-BDA7-94FBEE24E8A4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038485"/>
            <a:ext cx="25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Convolutional Layer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5" y="1700808"/>
            <a:ext cx="981075" cy="942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698" y="275210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 x 28 x 1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73268"/>
            <a:ext cx="2736304" cy="263004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59832" y="2057220"/>
            <a:ext cx="504056" cy="5076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563888" y="1916832"/>
            <a:ext cx="2112726" cy="39423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79720" y="1459087"/>
            <a:ext cx="33828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Convolution Layer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32 filters(3 x 3 x 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Stride :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padding : SAME(VALID)</a:t>
            </a:r>
          </a:p>
          <a:p>
            <a:endParaRPr lang="en-US" dirty="0"/>
          </a:p>
        </p:txBody>
      </p:sp>
      <p:sp>
        <p:nvSpPr>
          <p:cNvPr id="17" name="자유형 16"/>
          <p:cNvSpPr/>
          <p:nvPr/>
        </p:nvSpPr>
        <p:spPr>
          <a:xfrm>
            <a:off x="2011680" y="1737360"/>
            <a:ext cx="580518" cy="2267704"/>
          </a:xfrm>
          <a:custGeom>
            <a:avLst/>
            <a:gdLst>
              <a:gd name="connsiteX0" fmla="*/ 560070 w 560070"/>
              <a:gd name="connsiteY0" fmla="*/ 0 h 2720340"/>
              <a:gd name="connsiteX1" fmla="*/ 0 w 560070"/>
              <a:gd name="connsiteY1" fmla="*/ 1188720 h 2720340"/>
              <a:gd name="connsiteX2" fmla="*/ 560070 w 560070"/>
              <a:gd name="connsiteY2" fmla="*/ 2720340 h 2720340"/>
              <a:gd name="connsiteX3" fmla="*/ 560070 w 560070"/>
              <a:gd name="connsiteY3" fmla="*/ 2720340 h 272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070" h="2720340">
                <a:moveTo>
                  <a:pt x="560070" y="0"/>
                </a:moveTo>
                <a:cubicBezTo>
                  <a:pt x="280035" y="367665"/>
                  <a:pt x="0" y="735330"/>
                  <a:pt x="0" y="1188720"/>
                </a:cubicBezTo>
                <a:cubicBezTo>
                  <a:pt x="0" y="1642110"/>
                  <a:pt x="560070" y="2720340"/>
                  <a:pt x="560070" y="2720340"/>
                </a:cubicBezTo>
                <a:lnTo>
                  <a:pt x="560070" y="272034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11680" y="256744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19" name="자유형 18"/>
          <p:cNvSpPr/>
          <p:nvPr/>
        </p:nvSpPr>
        <p:spPr>
          <a:xfrm>
            <a:off x="2592198" y="4145452"/>
            <a:ext cx="2267834" cy="372530"/>
          </a:xfrm>
          <a:custGeom>
            <a:avLst/>
            <a:gdLst>
              <a:gd name="connsiteX0" fmla="*/ 0 w 2743200"/>
              <a:gd name="connsiteY0" fmla="*/ 0 h 445782"/>
              <a:gd name="connsiteX1" fmla="*/ 1440180 w 2743200"/>
              <a:gd name="connsiteY1" fmla="*/ 445770 h 445782"/>
              <a:gd name="connsiteX2" fmla="*/ 2743200 w 2743200"/>
              <a:gd name="connsiteY2" fmla="*/ 11430 h 44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445782">
                <a:moveTo>
                  <a:pt x="0" y="0"/>
                </a:moveTo>
                <a:cubicBezTo>
                  <a:pt x="491490" y="221932"/>
                  <a:pt x="982980" y="443865"/>
                  <a:pt x="1440180" y="445770"/>
                </a:cubicBezTo>
                <a:cubicBezTo>
                  <a:pt x="1897380" y="447675"/>
                  <a:pt x="2320290" y="229552"/>
                  <a:pt x="2743200" y="1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60942" y="452945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6910" y="3400347"/>
            <a:ext cx="2059254" cy="197928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942" y="3671157"/>
            <a:ext cx="2059254" cy="197928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146" y="3894221"/>
            <a:ext cx="2059254" cy="197928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350" y="4099706"/>
            <a:ext cx="2059254" cy="1979283"/>
          </a:xfrm>
          <a:prstGeom prst="rect">
            <a:avLst/>
          </a:prstGeom>
        </p:spPr>
      </p:pic>
      <p:sp>
        <p:nvSpPr>
          <p:cNvPr id="27" name="자유형 26"/>
          <p:cNvSpPr/>
          <p:nvPr/>
        </p:nvSpPr>
        <p:spPr>
          <a:xfrm>
            <a:off x="6101332" y="6096569"/>
            <a:ext cx="2031272" cy="343564"/>
          </a:xfrm>
          <a:custGeom>
            <a:avLst/>
            <a:gdLst>
              <a:gd name="connsiteX0" fmla="*/ 0 w 2743200"/>
              <a:gd name="connsiteY0" fmla="*/ 0 h 445782"/>
              <a:gd name="connsiteX1" fmla="*/ 1440180 w 2743200"/>
              <a:gd name="connsiteY1" fmla="*/ 445770 h 445782"/>
              <a:gd name="connsiteX2" fmla="*/ 2743200 w 2743200"/>
              <a:gd name="connsiteY2" fmla="*/ 11430 h 44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445782">
                <a:moveTo>
                  <a:pt x="0" y="0"/>
                </a:moveTo>
                <a:cubicBezTo>
                  <a:pt x="491490" y="221932"/>
                  <a:pt x="982980" y="443865"/>
                  <a:pt x="1440180" y="445770"/>
                </a:cubicBezTo>
                <a:cubicBezTo>
                  <a:pt x="1897380" y="447675"/>
                  <a:pt x="2320290" y="229552"/>
                  <a:pt x="2743200" y="114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191210" y="35248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32</a:t>
            </a:r>
            <a:endParaRPr 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876256" y="3398079"/>
            <a:ext cx="677940" cy="80522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40704" y="638480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33" name="자유형 32"/>
          <p:cNvSpPr/>
          <p:nvPr/>
        </p:nvSpPr>
        <p:spPr>
          <a:xfrm>
            <a:off x="8150578" y="4143022"/>
            <a:ext cx="282222" cy="1941689"/>
          </a:xfrm>
          <a:custGeom>
            <a:avLst/>
            <a:gdLst>
              <a:gd name="connsiteX0" fmla="*/ 0 w 282222"/>
              <a:gd name="connsiteY0" fmla="*/ 0 h 1941689"/>
              <a:gd name="connsiteX1" fmla="*/ 282222 w 282222"/>
              <a:gd name="connsiteY1" fmla="*/ 948267 h 1941689"/>
              <a:gd name="connsiteX2" fmla="*/ 0 w 282222"/>
              <a:gd name="connsiteY2" fmla="*/ 1941689 h 19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222" h="1941689">
                <a:moveTo>
                  <a:pt x="0" y="0"/>
                </a:moveTo>
                <a:cubicBezTo>
                  <a:pt x="141111" y="312326"/>
                  <a:pt x="282222" y="624652"/>
                  <a:pt x="282222" y="948267"/>
                </a:cubicBezTo>
                <a:cubicBezTo>
                  <a:pt x="282222" y="1271882"/>
                  <a:pt x="141111" y="1606785"/>
                  <a:pt x="0" y="194168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455862" y="488386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0525" y="4992095"/>
            <a:ext cx="517289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W1 =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tf.Variable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tf.random_normal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([3,3,1,32],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stddev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=0.01))</a:t>
            </a: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_la1 = tf.nn.conv2d(X, W1, strides=[1,1,1,1], padding=‘SAME’)</a:t>
            </a: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la1 =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tf.nn.relu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(_la1)</a:t>
            </a:r>
          </a:p>
        </p:txBody>
      </p:sp>
    </p:spTree>
    <p:extLst>
      <p:ext uri="{BB962C8B-B14F-4D97-AF65-F5344CB8AC3E}">
        <p14:creationId xmlns:p14="http://schemas.microsoft.com/office/powerpoint/2010/main" val="17859128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CNN(Convolutional Neural Network)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038485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Padding : Same</a:t>
            </a:r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60748" y="1438669"/>
            <a:ext cx="81369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out_height</a:t>
            </a:r>
            <a:r>
              <a:rPr lang="en-US" dirty="0"/>
              <a:t> = ceil(float(</a:t>
            </a:r>
            <a:r>
              <a:rPr lang="en-US" dirty="0" err="1"/>
              <a:t>in_height</a:t>
            </a:r>
            <a:r>
              <a:rPr lang="en-US" dirty="0"/>
              <a:t>) / float(strides[1]))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out_width</a:t>
            </a:r>
            <a:r>
              <a:rPr lang="en-US" dirty="0"/>
              <a:t>  = ceil(float(</a:t>
            </a:r>
            <a:r>
              <a:rPr lang="en-US" dirty="0" err="1"/>
              <a:t>in_width</a:t>
            </a:r>
            <a:r>
              <a:rPr lang="en-US" dirty="0"/>
              <a:t>) / float(strides[2</a:t>
            </a:r>
            <a:r>
              <a:rPr lang="en-US" dirty="0" smtClean="0"/>
              <a:t>]))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pad_along_height</a:t>
            </a:r>
            <a:r>
              <a:rPr lang="en-US" dirty="0"/>
              <a:t> = ((</a:t>
            </a:r>
            <a:r>
              <a:rPr lang="en-US" dirty="0" err="1"/>
              <a:t>out_height</a:t>
            </a:r>
            <a:r>
              <a:rPr lang="en-US" dirty="0"/>
              <a:t> - 1) * strides[1] </a:t>
            </a:r>
            <a:r>
              <a:rPr lang="en-US" dirty="0" smtClean="0"/>
              <a:t>+ </a:t>
            </a:r>
            <a:r>
              <a:rPr lang="en-US" dirty="0" err="1" smtClean="0"/>
              <a:t>filter_height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err="1"/>
              <a:t>in_height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pad_along_width</a:t>
            </a:r>
            <a:r>
              <a:rPr lang="en-US" dirty="0"/>
              <a:t> = ((</a:t>
            </a:r>
            <a:r>
              <a:rPr lang="en-US" dirty="0" err="1"/>
              <a:t>out_width</a:t>
            </a:r>
            <a:r>
              <a:rPr lang="en-US" dirty="0"/>
              <a:t> - 1) * strides[2] </a:t>
            </a:r>
            <a:r>
              <a:rPr lang="en-US" dirty="0" smtClean="0"/>
              <a:t>+</a:t>
            </a:r>
            <a:r>
              <a:rPr lang="en-US" dirty="0" err="1" smtClean="0"/>
              <a:t>filter_width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err="1"/>
              <a:t>in_width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pad_top</a:t>
            </a:r>
            <a:r>
              <a:rPr lang="en-US" dirty="0"/>
              <a:t> = </a:t>
            </a:r>
            <a:r>
              <a:rPr lang="en-US" dirty="0" err="1"/>
              <a:t>pad_along_height</a:t>
            </a:r>
            <a:r>
              <a:rPr lang="en-US" dirty="0"/>
              <a:t> / 2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pad_left</a:t>
            </a:r>
            <a:r>
              <a:rPr lang="en-US" dirty="0"/>
              <a:t> = </a:t>
            </a:r>
            <a:r>
              <a:rPr lang="en-US" dirty="0" err="1"/>
              <a:t>pad_along_width</a:t>
            </a:r>
            <a:r>
              <a:rPr lang="en-US" dirty="0"/>
              <a:t> /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7544" y="4067450"/>
            <a:ext cx="203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Padding : Valid</a:t>
            </a:r>
            <a:endParaRPr 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60748" y="4467634"/>
            <a:ext cx="813690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out_height</a:t>
            </a:r>
            <a:r>
              <a:rPr lang="en-US" dirty="0"/>
              <a:t> = ceil(float(</a:t>
            </a:r>
            <a:r>
              <a:rPr lang="en-US" dirty="0" err="1"/>
              <a:t>in_height</a:t>
            </a:r>
            <a:r>
              <a:rPr lang="en-US" dirty="0"/>
              <a:t> - </a:t>
            </a:r>
            <a:r>
              <a:rPr lang="en-US" dirty="0" err="1"/>
              <a:t>filter_height</a:t>
            </a:r>
            <a:r>
              <a:rPr lang="en-US" dirty="0"/>
              <a:t> + 1) / float(strides[1]))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out_width</a:t>
            </a:r>
            <a:r>
              <a:rPr lang="en-US" dirty="0"/>
              <a:t>  = ceil(float(</a:t>
            </a:r>
            <a:r>
              <a:rPr lang="en-US" dirty="0" err="1"/>
              <a:t>in_width</a:t>
            </a:r>
            <a:r>
              <a:rPr lang="en-US" dirty="0"/>
              <a:t> - </a:t>
            </a:r>
            <a:r>
              <a:rPr lang="en-US" dirty="0" err="1"/>
              <a:t>filter_width</a:t>
            </a:r>
            <a:r>
              <a:rPr lang="en-US" dirty="0"/>
              <a:t> + 1) / float(strides[2]))</a:t>
            </a:r>
          </a:p>
        </p:txBody>
      </p:sp>
    </p:spTree>
    <p:extLst>
      <p:ext uri="{BB962C8B-B14F-4D97-AF65-F5344CB8AC3E}">
        <p14:creationId xmlns:p14="http://schemas.microsoft.com/office/powerpoint/2010/main" val="387273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9893</TotalTime>
  <Words>3704</Words>
  <Application>Microsoft Office PowerPoint</Application>
  <PresentationFormat>화면 슬라이드 쇼(4:3)</PresentationFormat>
  <Paragraphs>1081</Paragraphs>
  <Slides>124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5" baseType="lpstr">
      <vt:lpstr>Estrangelo Edessa</vt:lpstr>
      <vt:lpstr>HY견고딕</vt:lpstr>
      <vt:lpstr>나눔고딕 ExtraBold</vt:lpstr>
      <vt:lpstr>나눔바른고딕</vt:lpstr>
      <vt:lpstr>맑은 고딕</vt:lpstr>
      <vt:lpstr>Arial</vt:lpstr>
      <vt:lpstr>Cambria Math</vt:lpstr>
      <vt:lpstr>Consolas</vt:lpstr>
      <vt:lpstr>Lucida Sans</vt:lpstr>
      <vt:lpstr>Wingdings</vt:lpstr>
      <vt:lpstr>Office 테마</vt:lpstr>
      <vt:lpstr>Data Analytics with Python</vt:lpstr>
      <vt:lpstr>PowerPoint 프레젠테이션</vt:lpstr>
      <vt:lpstr>Data Science</vt:lpstr>
      <vt:lpstr>Overview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개발 환경 설정</vt:lpstr>
      <vt:lpstr>개발 환경 </vt:lpstr>
      <vt:lpstr>Virtualenv</vt:lpstr>
      <vt:lpstr>Jupyter Architecture</vt:lpstr>
      <vt:lpstr>Jupyter Architecture</vt:lpstr>
      <vt:lpstr>Jupyter Architecture</vt:lpstr>
      <vt:lpstr>Jupyter 설정</vt:lpstr>
      <vt:lpstr>Jupyter 설정</vt:lpstr>
      <vt:lpstr>Python Basic</vt:lpstr>
      <vt:lpstr>Python 특징</vt:lpstr>
      <vt:lpstr>Data Types</vt:lpstr>
      <vt:lpstr>Data Types</vt:lpstr>
      <vt:lpstr>Data Types</vt:lpstr>
      <vt:lpstr>Data Types</vt:lpstr>
      <vt:lpstr>Data Types</vt:lpstr>
      <vt:lpstr>Data Types</vt:lpstr>
      <vt:lpstr>Control Flow statements</vt:lpstr>
      <vt:lpstr>File read/write</vt:lpstr>
      <vt:lpstr>Function / Class</vt:lpstr>
      <vt:lpstr>Module / Package</vt:lpstr>
      <vt:lpstr>Exception Handling</vt:lpstr>
      <vt:lpstr>Exception Handling</vt:lpstr>
      <vt:lpstr>Functional Programming</vt:lpstr>
      <vt:lpstr>Functional Programming</vt:lpstr>
      <vt:lpstr>Imperative vs. Functional</vt:lpstr>
      <vt:lpstr>Functional Programming </vt:lpstr>
      <vt:lpstr>Imperative vs. Functional</vt:lpstr>
      <vt:lpstr>Map</vt:lpstr>
      <vt:lpstr>Reduce</vt:lpstr>
      <vt:lpstr>High-ordered function</vt:lpstr>
      <vt:lpstr>Partial Function</vt:lpstr>
      <vt:lpstr>Currying function</vt:lpstr>
      <vt:lpstr>Good functional programming</vt:lpstr>
      <vt:lpstr>Other functional programming language</vt:lpstr>
      <vt:lpstr>Data analysis packages</vt:lpstr>
      <vt:lpstr>NumPy, SciPy, Pandas, Matplotlib</vt:lpstr>
      <vt:lpstr>NumPy</vt:lpstr>
      <vt:lpstr>NumPy</vt:lpstr>
      <vt:lpstr>NumPy</vt:lpstr>
      <vt:lpstr>NumPy</vt:lpstr>
      <vt:lpstr>NumPy</vt:lpstr>
      <vt:lpstr>NumPy</vt:lpstr>
      <vt:lpstr>Matplotlib</vt:lpstr>
      <vt:lpstr>SciPy</vt:lpstr>
      <vt:lpstr>Pandas</vt:lpstr>
      <vt:lpstr>데이터 분석 실습</vt:lpstr>
      <vt:lpstr>IRIS classification</vt:lpstr>
      <vt:lpstr>Deep Learning with Tensorflow</vt:lpstr>
      <vt:lpstr>TensorFlow 설치</vt:lpstr>
      <vt:lpstr>TensorFlow 설치</vt:lpstr>
      <vt:lpstr>TensorFlow 설치</vt:lpstr>
      <vt:lpstr>TensorFlow</vt:lpstr>
      <vt:lpstr>XOR</vt:lpstr>
      <vt:lpstr>Softmax Regression</vt:lpstr>
      <vt:lpstr>Softmax Regression</vt:lpstr>
      <vt:lpstr>Softmax Regression</vt:lpstr>
      <vt:lpstr>Neural Network</vt:lpstr>
      <vt:lpstr>Neural Network</vt:lpstr>
      <vt:lpstr>Multi Layer perceptron</vt:lpstr>
      <vt:lpstr>Backpropagation</vt:lpstr>
      <vt:lpstr>propargation</vt:lpstr>
      <vt:lpstr>forward propargation</vt:lpstr>
      <vt:lpstr>backward propargation</vt:lpstr>
      <vt:lpstr>backward propargation</vt:lpstr>
      <vt:lpstr>Vanishing gradient problem</vt:lpstr>
      <vt:lpstr>Deep learning</vt:lpstr>
      <vt:lpstr>XOR </vt:lpstr>
      <vt:lpstr>Vanishing gradient problem</vt:lpstr>
      <vt:lpstr>Activation Functions</vt:lpstr>
      <vt:lpstr>Activation Functions</vt:lpstr>
      <vt:lpstr>Rectified Linear Unit(ReLU)</vt:lpstr>
      <vt:lpstr>Smart Weight Initializer</vt:lpstr>
      <vt:lpstr>Overfitting problem</vt:lpstr>
      <vt:lpstr>Regulaization</vt:lpstr>
      <vt:lpstr>Dropout</vt:lpstr>
      <vt:lpstr>Dropout</vt:lpstr>
      <vt:lpstr>Optimizer</vt:lpstr>
      <vt:lpstr>Optimizer</vt:lpstr>
      <vt:lpstr>CNN(Convolutional Neural Network)</vt:lpstr>
      <vt:lpstr>CNN(Convolutional Neural Network)</vt:lpstr>
      <vt:lpstr>CNN(Convolutional Neural Network)</vt:lpstr>
      <vt:lpstr>CNN(Convolutional Neural Network)</vt:lpstr>
      <vt:lpstr>CNN(Convolutional Neural Network)</vt:lpstr>
      <vt:lpstr>CNN(Convolutional Neural Network)</vt:lpstr>
      <vt:lpstr>CNN(Convolutional Neural Network)</vt:lpstr>
      <vt:lpstr>CNN(Convolutional Neural Network)</vt:lpstr>
      <vt:lpstr>CNN(Convolutional Neural Network)</vt:lpstr>
      <vt:lpstr>CNN(Convolutional Neural Network)</vt:lpstr>
      <vt:lpstr>CNN(Convolutional Neural Network)</vt:lpstr>
      <vt:lpstr>CNN(Convolutional Neural Network)</vt:lpstr>
      <vt:lpstr>CNN(Convolutional Neural Network)</vt:lpstr>
      <vt:lpstr>RNN(Recurrent Neural Network)</vt:lpstr>
      <vt:lpstr>RNN(Recurrent Neural Network)</vt:lpstr>
      <vt:lpstr>RNN(Recurrent Neural Network)</vt:lpstr>
      <vt:lpstr>RNN(Recurrent Neural Network)</vt:lpstr>
      <vt:lpstr>LSTM(Long Short Term Memory)</vt:lpstr>
      <vt:lpstr>LSTM(Long Short Term Memory)</vt:lpstr>
      <vt:lpstr>LSTM(Long Short Term Memory)</vt:lpstr>
      <vt:lpstr>LSTM(Long Short Term Memory)</vt:lpstr>
      <vt:lpstr>LSTM(Long Short Term Memory)</vt:lpstr>
      <vt:lpstr>LSTM(Long Short Term Memory)</vt:lpstr>
      <vt:lpstr>Natural Language Processing(NLP)</vt:lpstr>
      <vt:lpstr>Data representation</vt:lpstr>
      <vt:lpstr>Distributional Hypothesis</vt:lpstr>
      <vt:lpstr>Language Data Representation (Word embeddings)</vt:lpstr>
      <vt:lpstr>Word2Vec</vt:lpstr>
      <vt:lpstr>Word2Vec</vt:lpstr>
      <vt:lpstr>Word2Vec</vt:lpstr>
      <vt:lpstr>Word2Vec</vt:lpstr>
      <vt:lpstr>Word2Vec</vt:lpstr>
      <vt:lpstr>Word2Vec</vt:lpstr>
      <vt:lpstr>Tensorflow resources in GitHub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iwannab1</cp:lastModifiedBy>
  <cp:revision>287</cp:revision>
  <dcterms:created xsi:type="dcterms:W3CDTF">2015-02-27T13:35:36Z</dcterms:created>
  <dcterms:modified xsi:type="dcterms:W3CDTF">2016-08-01T12:59:07Z</dcterms:modified>
</cp:coreProperties>
</file>